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75" r:id="rId3"/>
    <p:sldId id="291" r:id="rId4"/>
    <p:sldId id="308" r:id="rId5"/>
    <p:sldId id="302" r:id="rId6"/>
    <p:sldId id="306" r:id="rId7"/>
    <p:sldId id="297" r:id="rId8"/>
    <p:sldId id="298" r:id="rId9"/>
    <p:sldId id="299" r:id="rId10"/>
    <p:sldId id="301" r:id="rId11"/>
    <p:sldId id="304" r:id="rId12"/>
    <p:sldId id="309" r:id="rId13"/>
    <p:sldId id="278" r:id="rId14"/>
    <p:sldId id="277" r:id="rId15"/>
    <p:sldId id="261" r:id="rId16"/>
    <p:sldId id="293" r:id="rId17"/>
    <p:sldId id="294" r:id="rId18"/>
    <p:sldId id="310" r:id="rId19"/>
    <p:sldId id="312" r:id="rId20"/>
    <p:sldId id="260" r:id="rId21"/>
    <p:sldId id="26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411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1"/>
    <p:restoredTop sz="95865"/>
  </p:normalViewPr>
  <p:slideViewPr>
    <p:cSldViewPr snapToGrid="0">
      <p:cViewPr varScale="1">
        <p:scale>
          <a:sx n="127" d="100"/>
          <a:sy n="127" d="100"/>
        </p:scale>
        <p:origin x="19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48938-A20D-4D45-A755-A58CF8124650}" type="datetimeFigureOut">
              <a:rPr kumimoji="1" lang="ja-JP" altLang="en-US" smtClean="0"/>
              <a:t>2025/6/28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C44E-EF0C-1443-9F43-DCFAF0720604}" type="slidenum">
              <a:rPr kumimoji="1" lang="ja-JP" altLang="en-US" smtClean="0"/>
              <a:t>‹#›</a:t>
            </a:fld>
            <a:endParaRPr kumimoji="1" lang="ja-JP" altLang="en-US"/>
          </a:p>
        </p:txBody>
      </p:sp>
    </p:spTree>
    <p:extLst>
      <p:ext uri="{BB962C8B-B14F-4D97-AF65-F5344CB8AC3E}">
        <p14:creationId xmlns:p14="http://schemas.microsoft.com/office/powerpoint/2010/main" val="26703869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4ABA22E-DEFA-E741-BCFF-54C5B1A28AD9}" type="slidenum">
              <a:rPr kumimoji="1" lang="ja-JP" altLang="en-US" smtClean="0"/>
              <a:t>17</a:t>
            </a:fld>
            <a:endParaRPr kumimoji="1" lang="ja-JP" altLang="en-US"/>
          </a:p>
        </p:txBody>
      </p:sp>
    </p:spTree>
    <p:extLst>
      <p:ext uri="{BB962C8B-B14F-4D97-AF65-F5344CB8AC3E}">
        <p14:creationId xmlns:p14="http://schemas.microsoft.com/office/powerpoint/2010/main" val="19595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7CC57-7583-0043-6C1E-B3DF657089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D77944-173A-CFCC-E4E0-5BEED14C688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CBF0F4-ED1B-8166-66D6-3218E73E8B5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FFBF324-E7F3-5EC9-2D82-CFC414AA33DA}"/>
              </a:ext>
            </a:extLst>
          </p:cNvPr>
          <p:cNvSpPr>
            <a:spLocks noGrp="1"/>
          </p:cNvSpPr>
          <p:nvPr>
            <p:ph type="sldNum" sz="quarter" idx="5"/>
          </p:nvPr>
        </p:nvSpPr>
        <p:spPr/>
        <p:txBody>
          <a:bodyPr/>
          <a:lstStyle/>
          <a:p>
            <a:fld id="{D4ABA22E-DEFA-E741-BCFF-54C5B1A28AD9}" type="slidenum">
              <a:rPr kumimoji="1" lang="ja-JP" altLang="en-US" smtClean="0"/>
              <a:t>18</a:t>
            </a:fld>
            <a:endParaRPr kumimoji="1" lang="ja-JP" altLang="en-US"/>
          </a:p>
        </p:txBody>
      </p:sp>
    </p:spTree>
    <p:extLst>
      <p:ext uri="{BB962C8B-B14F-4D97-AF65-F5344CB8AC3E}">
        <p14:creationId xmlns:p14="http://schemas.microsoft.com/office/powerpoint/2010/main" val="130789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49684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908619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857537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1pPr>
              <a:defRPr>
                <a:latin typeface="Hiragino Kaku Gothic Pro W3" panose="020B0300000000000000" pitchFamily="34" charset="-128"/>
                <a:ea typeface="Hiragino Kaku Gothic Pro W3" panose="020B0300000000000000" pitchFamily="34" charset="-128"/>
              </a:defRPr>
            </a:lvl1pPr>
            <a:lvl2pPr>
              <a:defRPr>
                <a:latin typeface="Hiragino Kaku Gothic Pro W3" panose="020B0300000000000000" pitchFamily="34" charset="-128"/>
                <a:ea typeface="Hiragino Kaku Gothic Pro W3" panose="020B0300000000000000" pitchFamily="34" charset="-128"/>
              </a:defRPr>
            </a:lvl2pPr>
            <a:lvl3pPr>
              <a:defRPr>
                <a:latin typeface="Hiragino Kaku Gothic Pro W3" panose="020B0300000000000000" pitchFamily="34" charset="-128"/>
                <a:ea typeface="Hiragino Kaku Gothic Pro W3" panose="020B0300000000000000" pitchFamily="34" charset="-128"/>
              </a:defRPr>
            </a:lvl3pPr>
            <a:lvl4pPr>
              <a:defRPr>
                <a:latin typeface="Hiragino Kaku Gothic Pro W3" panose="020B0300000000000000" pitchFamily="34" charset="-128"/>
                <a:ea typeface="Hiragino Kaku Gothic Pro W3" panose="020B0300000000000000" pitchFamily="34" charset="-128"/>
              </a:defRPr>
            </a:lvl4pPr>
            <a:lvl5pPr>
              <a:defRPr>
                <a:latin typeface="Hiragino Kaku Gothic Pro W3" panose="020B0300000000000000" pitchFamily="34" charset="-128"/>
                <a:ea typeface="Hiragino Kaku Gothic Pro W3" panose="020B0300000000000000"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B1C3D4C4-E8BD-7543-A127-3D89065AB34E}" type="datetimeFigureOut">
              <a:rPr kumimoji="1" lang="ja-JP" altLang="en-US" smtClean="0"/>
              <a:pPr/>
              <a:t>2025/6/28</a:t>
            </a:fld>
            <a:endParaRPr kumimoji="1" lang="ja-JP" altLang="en-US"/>
          </a:p>
        </p:txBody>
      </p:sp>
      <p:sp>
        <p:nvSpPr>
          <p:cNvPr id="5" name="Footer Placeholder 4"/>
          <p:cNvSpPr>
            <a:spLocks noGrp="1"/>
          </p:cNvSpPr>
          <p:nvPr>
            <p:ph type="ftr" sz="quarter" idx="11"/>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endParaRPr kumimoji="1" lang="ja-JP" altLang="en-US"/>
          </a:p>
        </p:txBody>
      </p:sp>
      <p:sp>
        <p:nvSpPr>
          <p:cNvPr id="6" name="Slide Number Placeholder 5"/>
          <p:cNvSpPr>
            <a:spLocks noGrp="1"/>
          </p:cNvSpPr>
          <p:nvPr>
            <p:ph type="sldNum" sz="quarter" idx="12"/>
          </p:nvPr>
        </p:nvSpPr>
        <p:spPr/>
        <p:txBody>
          <a:bodyPr/>
          <a:lstStyle>
            <a:lvl1pPr>
              <a:defRPr>
                <a:latin typeface="Hiragino Kaku Gothic Pro W3" panose="020B0300000000000000" pitchFamily="34" charset="-128"/>
                <a:ea typeface="Hiragino Kaku Gothic Pro W3" panose="020B0300000000000000" pitchFamily="34" charset="-128"/>
              </a:defRPr>
            </a:lvl1pPr>
          </a:lstStyle>
          <a:p>
            <a:fld id="{65250877-245F-5D4F-A65B-234B49F5C503}" type="slidenum">
              <a:rPr kumimoji="1" lang="ja-JP" altLang="en-US" smtClean="0"/>
              <a:pPr/>
              <a:t>‹#›</a:t>
            </a:fld>
            <a:endParaRPr kumimoji="1" lang="ja-JP" altLang="en-US"/>
          </a:p>
        </p:txBody>
      </p:sp>
    </p:spTree>
    <p:extLst>
      <p:ext uri="{BB962C8B-B14F-4D97-AF65-F5344CB8AC3E}">
        <p14:creationId xmlns:p14="http://schemas.microsoft.com/office/powerpoint/2010/main" val="396827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93405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86445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11331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27833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196247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327320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C3D4C4-E8BD-7543-A127-3D89065AB34E}" type="datetimeFigureOut">
              <a:rPr kumimoji="1" lang="ja-JP" altLang="en-US" smtClean="0"/>
              <a:t>2025/6/28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7451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3D4C4-E8BD-7543-A127-3D89065AB34E}" type="datetimeFigureOut">
              <a:rPr kumimoji="1" lang="ja-JP" altLang="en-US" smtClean="0"/>
              <a:t>2025/6/28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5250877-245F-5D4F-A65B-234B49F5C503}" type="slidenum">
              <a:rPr kumimoji="1" lang="ja-JP" altLang="en-US" smtClean="0"/>
              <a:t>‹#›</a:t>
            </a:fld>
            <a:endParaRPr kumimoji="1" lang="ja-JP" altLang="en-US"/>
          </a:p>
        </p:txBody>
      </p:sp>
    </p:spTree>
    <p:extLst>
      <p:ext uri="{BB962C8B-B14F-4D97-AF65-F5344CB8AC3E}">
        <p14:creationId xmlns:p14="http://schemas.microsoft.com/office/powerpoint/2010/main" val="2699183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15B24-EC05-0BFB-84C7-8573E0DD4E42}"/>
              </a:ext>
            </a:extLst>
          </p:cNvPr>
          <p:cNvSpPr>
            <a:spLocks noGrp="1"/>
          </p:cNvSpPr>
          <p:nvPr>
            <p:ph type="ctrTitle"/>
          </p:nvPr>
        </p:nvSpPr>
        <p:spPr>
          <a:xfrm>
            <a:off x="0" y="2584540"/>
            <a:ext cx="9144000" cy="844460"/>
          </a:xfrm>
        </p:spPr>
        <p:txBody>
          <a:bodyPr>
            <a:normAutofit/>
          </a:bodyPr>
          <a:lstStyle/>
          <a:p>
            <a:r>
              <a:rPr kumimoji="1" lang="ja-JP" altLang="en-US" sz="4800"/>
              <a:t>大学の教育力・研究力の高め方</a:t>
            </a:r>
          </a:p>
        </p:txBody>
      </p:sp>
      <p:sp>
        <p:nvSpPr>
          <p:cNvPr id="3" name="字幕 2">
            <a:extLst>
              <a:ext uri="{FF2B5EF4-FFF2-40B4-BE49-F238E27FC236}">
                <a16:creationId xmlns:a16="http://schemas.microsoft.com/office/drawing/2014/main" id="{382763A8-28C2-F61D-8ABB-2EDC8036DC9D}"/>
              </a:ext>
            </a:extLst>
          </p:cNvPr>
          <p:cNvSpPr>
            <a:spLocks noGrp="1"/>
          </p:cNvSpPr>
          <p:nvPr>
            <p:ph type="subTitle" idx="1"/>
          </p:nvPr>
        </p:nvSpPr>
        <p:spPr>
          <a:xfrm>
            <a:off x="0" y="4378216"/>
            <a:ext cx="9144000" cy="953633"/>
          </a:xfrm>
        </p:spPr>
        <p:txBody>
          <a:bodyPr/>
          <a:lstStyle/>
          <a:p>
            <a:r>
              <a:rPr kumimoji="1" lang="ja-JP" altLang="en-US"/>
              <a:t>東北大学生命科学研究科　准教授</a:t>
            </a:r>
            <a:endParaRPr kumimoji="1" lang="en-US" altLang="ja-JP" dirty="0"/>
          </a:p>
          <a:p>
            <a:r>
              <a:rPr lang="ja-JP" altLang="en-US"/>
              <a:t>大坪嘉行</a:t>
            </a:r>
            <a:endParaRPr kumimoji="1" lang="ja-JP" altLang="en-US"/>
          </a:p>
        </p:txBody>
      </p:sp>
      <p:sp>
        <p:nvSpPr>
          <p:cNvPr id="4" name="テキスト ボックス 3">
            <a:extLst>
              <a:ext uri="{FF2B5EF4-FFF2-40B4-BE49-F238E27FC236}">
                <a16:creationId xmlns:a16="http://schemas.microsoft.com/office/drawing/2014/main" id="{AF6B33C6-3B6A-A574-4B28-ABA7664CA1B8}"/>
              </a:ext>
            </a:extLst>
          </p:cNvPr>
          <p:cNvSpPr txBox="1"/>
          <p:nvPr/>
        </p:nvSpPr>
        <p:spPr>
          <a:xfrm>
            <a:off x="6305107" y="6611779"/>
            <a:ext cx="2838893" cy="246221"/>
          </a:xfrm>
          <a:prstGeom prst="rect">
            <a:avLst/>
          </a:prstGeom>
          <a:noFill/>
        </p:spPr>
        <p:txBody>
          <a:bodyPr wrap="square">
            <a:spAutoFit/>
          </a:bodyPr>
          <a:lstStyle/>
          <a:p>
            <a:r>
              <a:rPr kumimoji="1" lang="ja-JP" altLang="en-US" sz="1000">
                <a:latin typeface="Hiragino Kaku Gothic Pro W3" panose="020B0300000000000000" pitchFamily="34" charset="-128"/>
                <a:ea typeface="Hiragino Kaku Gothic Pro W3" panose="020B0300000000000000" pitchFamily="34" charset="-128"/>
              </a:rPr>
              <a:t>連絡先</a:t>
            </a:r>
            <a:r>
              <a:rPr kumimoji="1" lang="en-US" altLang="ja-JP" sz="1000" dirty="0">
                <a:latin typeface="Hiragino Kaku Gothic Pro W3" panose="020B0300000000000000" pitchFamily="34" charset="-128"/>
                <a:ea typeface="Hiragino Kaku Gothic Pro W3" panose="020B0300000000000000" pitchFamily="34" charset="-128"/>
              </a:rPr>
              <a:t>: yoshiyuki.ohtsubo.a6@tohoku.ac.jp</a:t>
            </a:r>
            <a:endParaRPr lang="ja-JP" altLang="en-US" sz="1000" spc="-150"/>
          </a:p>
        </p:txBody>
      </p:sp>
      <p:sp>
        <p:nvSpPr>
          <p:cNvPr id="6" name="テキスト ボックス 5">
            <a:extLst>
              <a:ext uri="{FF2B5EF4-FFF2-40B4-BE49-F238E27FC236}">
                <a16:creationId xmlns:a16="http://schemas.microsoft.com/office/drawing/2014/main" id="{26EDAD13-9160-FBD1-3014-AF90B65DC701}"/>
              </a:ext>
            </a:extLst>
          </p:cNvPr>
          <p:cNvSpPr txBox="1"/>
          <p:nvPr/>
        </p:nvSpPr>
        <p:spPr>
          <a:xfrm>
            <a:off x="0" y="3595930"/>
            <a:ext cx="9144000" cy="369332"/>
          </a:xfrm>
          <a:prstGeom prst="rect">
            <a:avLst/>
          </a:prstGeom>
          <a:noFill/>
        </p:spPr>
        <p:txBody>
          <a:bodyPr wrap="square">
            <a:spAutoFit/>
          </a:bodyPr>
          <a:lstStyle/>
          <a:p>
            <a:pPr indent="254000" algn="ctr"/>
            <a:r>
              <a:rPr lang="ja-JP" altLang="ja-JP" sz="1800">
                <a:effectLst/>
                <a:latin typeface="Apple Color Emoji" pitchFamily="2" charset="0"/>
                <a:ea typeface="ＭＳ Ｐゴシック" panose="020B0600070205080204" pitchFamily="34" charset="-128"/>
                <a:cs typeface="Apple Color Emoji" pitchFamily="2" charset="0"/>
              </a:rPr>
              <a:t>〜</a:t>
            </a:r>
            <a:r>
              <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ユニバーシティオペレーティングシステム</a:t>
            </a:r>
            <a:r>
              <a:rPr lang="en-US" altLang="ja-JP" sz="18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RE-UP (</a:t>
            </a:r>
            <a:r>
              <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リアップ</a:t>
            </a:r>
            <a:r>
              <a:rPr lang="en-US" altLang="ja-JP" sz="18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による大学革命の提案</a:t>
            </a:r>
            <a:r>
              <a:rPr lang="ja-JP" altLang="ja-JP" sz="1800">
                <a:effectLst/>
                <a:latin typeface="Apple Color Emoji" pitchFamily="2" charset="0"/>
                <a:ea typeface="ＭＳ Ｐゴシック" panose="020B0600070205080204" pitchFamily="34" charset="-128"/>
                <a:cs typeface="Apple Color Emoji" pitchFamily="2" charset="0"/>
              </a:rPr>
              <a:t>〜</a:t>
            </a:r>
            <a:endParaRPr lang="ja-JP" altLang="ja-JP" sz="1800">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9" name="テキスト ボックス 8">
            <a:extLst>
              <a:ext uri="{FF2B5EF4-FFF2-40B4-BE49-F238E27FC236}">
                <a16:creationId xmlns:a16="http://schemas.microsoft.com/office/drawing/2014/main" id="{5390A4BA-FE69-7289-E953-EFC0BC7D605C}"/>
              </a:ext>
            </a:extLst>
          </p:cNvPr>
          <p:cNvSpPr txBox="1"/>
          <p:nvPr/>
        </p:nvSpPr>
        <p:spPr>
          <a:xfrm>
            <a:off x="7031217" y="0"/>
            <a:ext cx="2112783" cy="646331"/>
          </a:xfrm>
          <a:prstGeom prst="rect">
            <a:avLst/>
          </a:prstGeom>
          <a:noFill/>
        </p:spPr>
        <p:txBody>
          <a:bodyPr wrap="square">
            <a:spAutoFit/>
          </a:bodyPr>
          <a:lstStyle/>
          <a:p>
            <a:r>
              <a:rPr lang="en-US" altLang="ja-JP" sz="1800" kern="0" dirty="0">
                <a:effectLst/>
                <a:latin typeface="ＭＳ Ｐゴシック" panose="020B0600070205080204" pitchFamily="34" charset="-128"/>
                <a:cs typeface="ＭＳ Ｐゴシック" panose="020B0600070205080204" pitchFamily="34" charset="-128"/>
              </a:rPr>
              <a:t>RE-UP version 1.0</a:t>
            </a:r>
          </a:p>
          <a:p>
            <a:pPr algn="r"/>
            <a:r>
              <a:rPr lang="en-US" altLang="ja-JP" kern="0" dirty="0">
                <a:latin typeface="ＭＳ Ｐゴシック" panose="020B0600070205080204" pitchFamily="34" charset="-128"/>
              </a:rPr>
              <a:t>2025.07.01</a:t>
            </a:r>
            <a:endParaRPr lang="ja-JP" altLang="en-US"/>
          </a:p>
        </p:txBody>
      </p:sp>
    </p:spTree>
    <p:extLst>
      <p:ext uri="{BB962C8B-B14F-4D97-AF65-F5344CB8AC3E}">
        <p14:creationId xmlns:p14="http://schemas.microsoft.com/office/powerpoint/2010/main" val="153153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4C18E-97B7-EDE9-4DDC-6E27549051C6}"/>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34444B15-729C-94F3-21BF-FF03C7789A81}"/>
              </a:ext>
            </a:extLst>
          </p:cNvPr>
          <p:cNvSpPr>
            <a:spLocks noGrp="1"/>
          </p:cNvSpPr>
          <p:nvPr>
            <p:ph idx="1"/>
          </p:nvPr>
        </p:nvSpPr>
        <p:spPr>
          <a:xfrm>
            <a:off x="1952" y="469625"/>
            <a:ext cx="9140095" cy="1532187"/>
          </a:xfrm>
        </p:spPr>
        <p:txBody>
          <a:bodyPr/>
          <a:lstStyle/>
          <a:p>
            <a:pPr marL="0" indent="0">
              <a:buNone/>
            </a:pPr>
            <a:r>
              <a:rPr kumimoji="1" lang="en-US" altLang="ja-JP" sz="1600" dirty="0"/>
              <a:t>【</a:t>
            </a:r>
            <a:r>
              <a:rPr kumimoji="1" lang="ja-JP" altLang="en-US" sz="1600"/>
              <a:t>議論</a:t>
            </a:r>
            <a:r>
              <a:rPr kumimoji="1" lang="en-US" altLang="ja-JP" sz="1600" dirty="0"/>
              <a:t>】</a:t>
            </a:r>
            <a:r>
              <a:rPr kumimoji="1" lang="ja-JP" altLang="en-US" sz="1600">
                <a:latin typeface="Hiragino Kaku Gothic Pro W3" panose="020B0300000000000000" pitchFamily="34" charset="-128"/>
                <a:ea typeface="Hiragino Kaku Gothic Pro W3" panose="020B0300000000000000" pitchFamily="34" charset="-128"/>
              </a:rPr>
              <a:t>研究には研究技術が重要である。特に、研究グループを大きくすることで、グループ内に研究技術やトラブルシューティングに重要な経験知が蓄積できるようにすること、</a:t>
            </a:r>
            <a:r>
              <a:rPr lang="ja-JP" altLang="en-US" sz="1600">
                <a:latin typeface="Hiragino Kaku Gothic Pro W3" panose="020B0300000000000000" pitchFamily="34" charset="-128"/>
                <a:ea typeface="Hiragino Kaku Gothic Pro W3" panose="020B0300000000000000" pitchFamily="34" charset="-128"/>
              </a:rPr>
              <a:t>研究人材間の日常的相互作用を増やすこと</a:t>
            </a:r>
            <a:r>
              <a:rPr kumimoji="1" lang="ja-JP" altLang="en-US" sz="1600">
                <a:latin typeface="Hiragino Kaku Gothic Pro W3" panose="020B0300000000000000" pitchFamily="34" charset="-128"/>
                <a:ea typeface="Hiragino Kaku Gothic Pro W3" panose="020B0300000000000000" pitchFamily="34" charset="-128"/>
              </a:rPr>
              <a:t>が重要である。</a:t>
            </a:r>
            <a:r>
              <a:rPr lang="ja-JP" altLang="en-US" sz="1600">
                <a:latin typeface="Hiragino Kaku Gothic Pro W3" panose="020B0300000000000000" pitchFamily="34" charset="-128"/>
                <a:ea typeface="Hiragino Kaku Gothic Pro W3" panose="020B0300000000000000" pitchFamily="34" charset="-128"/>
              </a:rPr>
              <a:t>また、研究機器ファシリティの運用にあたっては、オペレーターの能力と協力を充分に引き出すための、インセンティブ設計、利害共有設計が必要である。以下にポイントを整理した。</a:t>
            </a:r>
            <a:endParaRPr lang="en-US" altLang="ja-JP" sz="1600" dirty="0"/>
          </a:p>
        </p:txBody>
      </p:sp>
      <p:sp>
        <p:nvSpPr>
          <p:cNvPr id="6" name="タイトル 1">
            <a:extLst>
              <a:ext uri="{FF2B5EF4-FFF2-40B4-BE49-F238E27FC236}">
                <a16:creationId xmlns:a16="http://schemas.microsoft.com/office/drawing/2014/main" id="{BF5AFD6F-AEAA-31A4-EFFA-5B19FF76C348}"/>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6. </a:t>
            </a:r>
            <a:r>
              <a:rPr lang="ja-JP" altLang="en-US"/>
              <a:t>研究の本格実施がしやすい環境</a:t>
            </a:r>
          </a:p>
        </p:txBody>
      </p:sp>
      <p:sp>
        <p:nvSpPr>
          <p:cNvPr id="10" name="タイトル 1">
            <a:extLst>
              <a:ext uri="{FF2B5EF4-FFF2-40B4-BE49-F238E27FC236}">
                <a16:creationId xmlns:a16="http://schemas.microsoft.com/office/drawing/2014/main" id="{BF56D90F-6C77-1A0A-E61E-080DA1F716AC}"/>
              </a:ext>
            </a:extLst>
          </p:cNvPr>
          <p:cNvSpPr txBox="1">
            <a:spLocks/>
          </p:cNvSpPr>
          <p:nvPr/>
        </p:nvSpPr>
        <p:spPr>
          <a:xfrm>
            <a:off x="-36141" y="4157685"/>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E395FB44-77DB-2491-FC6A-10EDB7AC4052}"/>
              </a:ext>
            </a:extLst>
          </p:cNvPr>
          <p:cNvSpPr txBox="1">
            <a:spLocks/>
          </p:cNvSpPr>
          <p:nvPr/>
        </p:nvSpPr>
        <p:spPr>
          <a:xfrm>
            <a:off x="0" y="4431311"/>
            <a:ext cx="4958114" cy="24260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・研究人材間の日常的相互作用の多さ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・教員の雑務実施状況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・雑務分担による研究への集中</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・まとまった研究時間の確保状況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・学生の意欲と能力の状況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・技術職員のインセンティブ設計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・技術・経験の公開インターフェースの整備状況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・科学的素養修得状況</a:t>
            </a:r>
            <a:endParaRPr lang="en-US" altLang="ja-JP" sz="1600">
              <a:latin typeface="Hiragino Kaku Gothic Pro W3" panose="020B0300000000000000" pitchFamily="34" charset="-128"/>
              <a:ea typeface="Hiragino Kaku Gothic Pro W3" panose="020B0300000000000000" pitchFamily="34" charset="-128"/>
            </a:endParaRPr>
          </a:p>
          <a:p>
            <a:endParaRPr lang="en-US" altLang="ja-JP" sz="160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E1167A51-BF9B-2DFE-21D1-B49D8DC9AD06}"/>
              </a:ext>
            </a:extLst>
          </p:cNvPr>
          <p:cNvSpPr txBox="1"/>
          <p:nvPr/>
        </p:nvSpPr>
        <p:spPr>
          <a:xfrm>
            <a:off x="38479" y="1874328"/>
            <a:ext cx="9047513" cy="2062103"/>
          </a:xfrm>
          <a:prstGeom prst="rect">
            <a:avLst/>
          </a:prstGeom>
          <a:noFill/>
        </p:spPr>
        <p:txBody>
          <a:bodyPr wrap="square">
            <a:spAutoFit/>
          </a:bodyPr>
          <a:lstStyle/>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1. </a:t>
            </a:r>
            <a:r>
              <a:rPr kumimoji="1" lang="ja-JP" altLang="en-US" sz="1600">
                <a:latin typeface="Hiragino Kaku Gothic Pro W3" panose="020B0300000000000000" pitchFamily="34" charset="-128"/>
                <a:ea typeface="Hiragino Kaku Gothic Pro W3" panose="020B0300000000000000" pitchFamily="34" charset="-128"/>
              </a:rPr>
              <a:t>研究人材間の日常的相互作用が多いこと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2. </a:t>
            </a:r>
            <a:r>
              <a:rPr kumimoji="1" lang="ja-JP" altLang="en-US" sz="1600">
                <a:latin typeface="Hiragino Kaku Gothic Pro W3" panose="020B0300000000000000" pitchFamily="34" charset="-128"/>
                <a:ea typeface="Hiragino Kaku Gothic Pro W3" panose="020B0300000000000000" pitchFamily="34" charset="-128"/>
              </a:rPr>
              <a:t>教員がまとまった研究時間を確保できていること</a:t>
            </a:r>
            <a:endParaRPr kumimoji="1" lang="en-US" altLang="ja-JP" sz="1600" dirty="0">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3. </a:t>
            </a:r>
            <a:r>
              <a:rPr kumimoji="1" lang="ja-JP" altLang="en-US" sz="1600">
                <a:latin typeface="Hiragino Kaku Gothic Pro W3" panose="020B0300000000000000" pitchFamily="34" charset="-128"/>
                <a:ea typeface="Hiragino Kaku Gothic Pro W3" panose="020B0300000000000000" pitchFamily="34" charset="-128"/>
              </a:rPr>
              <a:t>研究にあたる学生の意欲と能力が高いこと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入学前意欲向上</a:t>
            </a:r>
            <a:r>
              <a:rPr kumimoji="1" lang="ja-JP" altLang="en-US" sz="1600">
                <a:latin typeface="Hiragino Kaku Gothic Pro W3" panose="020B0300000000000000" pitchFamily="34" charset="-128"/>
                <a:ea typeface="Hiragino Kaku Gothic Pro W3" panose="020B0300000000000000" pitchFamily="34" charset="-128"/>
              </a:rPr>
              <a:t>、</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4. </a:t>
            </a:r>
            <a:r>
              <a:rPr kumimoji="1" lang="ja-JP" altLang="en-US" sz="1600">
                <a:latin typeface="Hiragino Kaku Gothic Pro W3" panose="020B0300000000000000" pitchFamily="34" charset="-128"/>
                <a:ea typeface="Hiragino Kaku Gothic Pro W3" panose="020B0300000000000000" pitchFamily="34" charset="-128"/>
              </a:rPr>
              <a:t>大学内の研究人材の保有技術・経験が可視化されていること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defTabSz="914400">
              <a:buFont typeface="Arial" panose="020B0604020202020204" pitchFamily="34" charset="0"/>
              <a:buChar char="•"/>
            </a:pPr>
            <a:r>
              <a:rPr kumimoji="1" lang="en-US" altLang="ja-JP" sz="1600" dirty="0">
                <a:latin typeface="Hiragino Kaku Gothic Pro W3" panose="020B0300000000000000" pitchFamily="34" charset="-128"/>
                <a:ea typeface="Hiragino Kaku Gothic Pro W3" panose="020B0300000000000000" pitchFamily="34" charset="-128"/>
              </a:rPr>
              <a:t>5. </a:t>
            </a:r>
            <a:r>
              <a:rPr kumimoji="1" lang="ja-JP" altLang="en-US" sz="1600">
                <a:latin typeface="Hiragino Kaku Gothic Pro W3" panose="020B0300000000000000" pitchFamily="34" charset="-128"/>
                <a:ea typeface="Hiragino Kaku Gothic Pro W3" panose="020B0300000000000000" pitchFamily="34" charset="-128"/>
              </a:rPr>
              <a:t>研究機器ファシリティ・オペレーターが充実しており、適切なインセンティブ設計、利害共有設計がなされていること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
        <p:nvSpPr>
          <p:cNvPr id="8" name="テキスト ボックス 7">
            <a:extLst>
              <a:ext uri="{FF2B5EF4-FFF2-40B4-BE49-F238E27FC236}">
                <a16:creationId xmlns:a16="http://schemas.microsoft.com/office/drawing/2014/main" id="{1BC68590-AC09-F683-7CEC-00933C578A5A}"/>
              </a:ext>
            </a:extLst>
          </p:cNvPr>
          <p:cNvSpPr txBox="1"/>
          <p:nvPr/>
        </p:nvSpPr>
        <p:spPr>
          <a:xfrm>
            <a:off x="-36141" y="157955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5589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ECE9-F5F7-205E-A1CA-C7FF3E14E429}"/>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B6BA5D7-57EF-BE00-4E83-1447DF63F9E5}"/>
              </a:ext>
            </a:extLst>
          </p:cNvPr>
          <p:cNvSpPr>
            <a:spLocks noGrp="1"/>
          </p:cNvSpPr>
          <p:nvPr>
            <p:ph idx="1"/>
          </p:nvPr>
        </p:nvSpPr>
        <p:spPr>
          <a:xfrm>
            <a:off x="0" y="442031"/>
            <a:ext cx="9144000" cy="772407"/>
          </a:xfrm>
        </p:spPr>
        <p:txBody>
          <a:bodyPr>
            <a:noAutofit/>
          </a:bodyPr>
          <a:lstStyle/>
          <a:p>
            <a:pPr marL="0" indent="0">
              <a:buNone/>
            </a:pP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latin typeface="Hiragino Kaku Gothic Pro W3" panose="020B0300000000000000" pitchFamily="34" charset="-128"/>
                <a:ea typeface="Hiragino Kaku Gothic Pro W3" panose="020B0300000000000000" pitchFamily="34" charset="-128"/>
              </a:rPr>
              <a:t>議論</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ja-JP" altLang="en-US" sz="1600">
                <a:latin typeface="Hiragino Kaku Gothic Pro W3" panose="020B0300000000000000" pitchFamily="34" charset="-128"/>
                <a:ea typeface="Hiragino Kaku Gothic Pro W3" panose="020B0300000000000000" pitchFamily="34" charset="-128"/>
              </a:rPr>
              <a:t>データ解析サポートなど論文成果公表</a:t>
            </a:r>
            <a:r>
              <a:rPr lang="ja-JP" altLang="en-US" sz="1600">
                <a:latin typeface="Hiragino Kaku Gothic Pro W3" panose="020B0300000000000000" pitchFamily="34" charset="-128"/>
                <a:ea typeface="Hiragino Kaku Gothic Pro W3" panose="020B0300000000000000" pitchFamily="34" charset="-128"/>
              </a:rPr>
              <a:t>サポート</a:t>
            </a:r>
            <a:r>
              <a:rPr kumimoji="1" lang="ja-JP" altLang="en-US" sz="1600">
                <a:latin typeface="Hiragino Kaku Gothic Pro W3" panose="020B0300000000000000" pitchFamily="34" charset="-128"/>
                <a:ea typeface="Hiragino Kaku Gothic Pro W3" panose="020B0300000000000000" pitchFamily="34" charset="-128"/>
              </a:rPr>
              <a:t>体制があれば論文成果が出やすくなる。また、産学連携など社会実装が進むには、大学内の風通しが良くなる必要がある。</a:t>
            </a:r>
            <a:r>
              <a:rPr lang="ja-JP" altLang="en-US" sz="1600">
                <a:latin typeface="Hiragino Kaku Gothic Pro W3" panose="020B0300000000000000" pitchFamily="34" charset="-128"/>
                <a:ea typeface="Hiragino Kaku Gothic Pro W3" panose="020B0300000000000000" pitchFamily="34" charset="-128"/>
              </a:rPr>
              <a:t>大学内で研究グループがお互いに成果の質を理解するようになれば、産学連携や社会実装が進む。</a:t>
            </a:r>
            <a:endParaRPr lang="en-US" altLang="ja-JP" sz="1600" dirty="0">
              <a:latin typeface="Hiragino Kaku Gothic Pro W3" panose="020B0300000000000000" pitchFamily="34" charset="-128"/>
              <a:ea typeface="Hiragino Kaku Gothic Pro W3" panose="020B0300000000000000" pitchFamily="34" charset="-128"/>
            </a:endParaRPr>
          </a:p>
          <a:p>
            <a:pPr marL="0" indent="0">
              <a:buNone/>
            </a:pPr>
            <a:endParaRPr kumimoji="1" lang="en-US" altLang="ja-JP" sz="1400" dirty="0"/>
          </a:p>
        </p:txBody>
      </p:sp>
      <p:sp>
        <p:nvSpPr>
          <p:cNvPr id="5" name="コンテンツ プレースホルダー 2">
            <a:extLst>
              <a:ext uri="{FF2B5EF4-FFF2-40B4-BE49-F238E27FC236}">
                <a16:creationId xmlns:a16="http://schemas.microsoft.com/office/drawing/2014/main" id="{CEE09219-8629-72C1-5E5A-7F714FC8906B}"/>
              </a:ext>
            </a:extLst>
          </p:cNvPr>
          <p:cNvSpPr txBox="1">
            <a:spLocks/>
          </p:cNvSpPr>
          <p:nvPr/>
        </p:nvSpPr>
        <p:spPr>
          <a:xfrm>
            <a:off x="0" y="1736461"/>
            <a:ext cx="9144001" cy="2608919"/>
          </a:xfrm>
          <a:prstGeom prst="rect">
            <a:avLst/>
          </a:prstGeom>
          <a:noFill/>
        </p:spPr>
        <p:txBody>
          <a:bodyPr wrap="square">
            <a:spAutoFit/>
          </a:bodyPr>
          <a:lstStyle>
            <a:defPPr>
              <a:defRPr lang="en-US"/>
            </a:defPPr>
            <a:lvl1pPr marL="228600" indent="-228600" defTabSz="914400">
              <a:buFont typeface="Arial" panose="020B0604020202020204" pitchFamily="34" charset="0"/>
              <a:buChar char="•"/>
              <a:defRPr kumimoji="1" sz="1600">
                <a:latin typeface="Hiragino Kaku Gothic Pro W3" panose="020B0300000000000000" pitchFamily="34" charset="-128"/>
                <a:ea typeface="Hiragino Kaku Gothic Pro W3" panose="020B0300000000000000"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データ解析サポート体制があること</a:t>
            </a:r>
            <a:r>
              <a:rPr lang="en-US" altLang="ja-JP" dirty="0"/>
              <a:t>(</a:t>
            </a:r>
            <a:r>
              <a:rPr lang="ja-JP" altLang="en-US"/>
              <a:t>誰もが適切にデータ解析を行えるわけではない</a:t>
            </a:r>
            <a:r>
              <a:rPr lang="en-US" altLang="ja-JP" dirty="0"/>
              <a:t>)</a:t>
            </a:r>
            <a:r>
              <a:rPr lang="ja-JP" altLang="en-US"/>
              <a:t>。</a:t>
            </a:r>
            <a:endParaRPr lang="en-US" altLang="ja-JP" dirty="0"/>
          </a:p>
          <a:p>
            <a:r>
              <a:rPr lang="ja-JP" altLang="en-US"/>
              <a:t>論文作成のサポート体制があること</a:t>
            </a:r>
            <a:r>
              <a:rPr lang="en-US" altLang="ja-JP" dirty="0"/>
              <a:t>(</a:t>
            </a:r>
            <a:r>
              <a:rPr lang="ja-JP" altLang="en-US"/>
              <a:t>誰もがスラスラと論文が書けるわけではない</a:t>
            </a:r>
            <a:r>
              <a:rPr lang="en-US" altLang="ja-JP" dirty="0"/>
              <a:t>)</a:t>
            </a:r>
            <a:r>
              <a:rPr lang="ja-JP" altLang="en-US"/>
              <a:t>。</a:t>
            </a:r>
            <a:endParaRPr lang="en-US" altLang="ja-JP" dirty="0"/>
          </a:p>
          <a:p>
            <a:r>
              <a:rPr lang="ja-JP" altLang="en-US"/>
              <a:t>投稿支援体制</a:t>
            </a:r>
            <a:r>
              <a:rPr lang="en-US" altLang="ja-JP" dirty="0"/>
              <a:t>(</a:t>
            </a:r>
            <a:r>
              <a:rPr lang="ja-JP" altLang="en-US"/>
              <a:t>掲載費支援など</a:t>
            </a:r>
            <a:r>
              <a:rPr lang="en-US" altLang="ja-JP" dirty="0"/>
              <a:t>)</a:t>
            </a:r>
            <a:r>
              <a:rPr lang="ja-JP" altLang="en-US" dirty="0"/>
              <a:t>があること</a:t>
            </a:r>
            <a:endParaRPr lang="en-US" altLang="ja-JP" dirty="0"/>
          </a:p>
          <a:p>
            <a:r>
              <a:rPr lang="ja-JP" altLang="en-US"/>
              <a:t>成果の質・意義を理解する大学内人材が多いこと</a:t>
            </a:r>
            <a:r>
              <a:rPr lang="en-US" altLang="ja-JP"/>
              <a:t>(</a:t>
            </a:r>
            <a:r>
              <a:rPr lang="ja-JP" altLang="en-US"/>
              <a:t>成果の意義が広く理解されていれば、産学連携が起こりやすくなる</a:t>
            </a:r>
            <a:r>
              <a:rPr lang="en-US" altLang="ja-JP"/>
              <a:t>)</a:t>
            </a:r>
            <a:endParaRPr lang="en-US" altLang="ja-JP" dirty="0"/>
          </a:p>
          <a:p>
            <a:pPr lvl="1"/>
            <a:r>
              <a:rPr lang="ja-JP" altLang="en-US" sz="1600">
                <a:latin typeface="Hiragino Kaku Gothic Pro W3" panose="020B0300000000000000" pitchFamily="34" charset="-128"/>
                <a:ea typeface="Hiragino Kaku Gothic Pro W3" panose="020B0300000000000000" pitchFamily="34" charset="-128"/>
              </a:rPr>
              <a:t>研究人材がアチーブメントモデルを持っていること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アチーブメントモデル保持人材の養成</a:t>
            </a:r>
            <a:endParaRPr lang="en-US" altLang="ja-JP" sz="1600">
              <a:latin typeface="Hiragino Kaku Gothic Pro W3" panose="020B0300000000000000" pitchFamily="34" charset="-128"/>
              <a:ea typeface="Hiragino Kaku Gothic Pro W3" panose="020B0300000000000000" pitchFamily="34" charset="-128"/>
            </a:endParaRPr>
          </a:p>
          <a:p>
            <a:pPr lvl="1"/>
            <a:r>
              <a:rPr lang="ja-JP" altLang="en-US" sz="1600">
                <a:latin typeface="Hiragino Kaku Gothic Pro W3" panose="020B0300000000000000" pitchFamily="34" charset="-128"/>
                <a:ea typeface="Hiragino Kaku Gothic Pro W3" panose="020B0300000000000000" pitchFamily="34" charset="-128"/>
              </a:rPr>
              <a:t>大学内で成果の質の評価が行われていること。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D. </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法による成果の質評価の実施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lang="ja-JP" altLang="en-US"/>
              <a:t>研究グループが大きいこと</a:t>
            </a:r>
            <a:r>
              <a:rPr lang="en-US" altLang="ja-JP"/>
              <a:t>(</a:t>
            </a:r>
            <a:r>
              <a:rPr lang="ja-JP" altLang="en-US"/>
              <a:t>研究成果と社会との接点が増え、社会実装がされやすくなる</a:t>
            </a:r>
            <a:r>
              <a:rPr lang="en-US" altLang="ja-JP"/>
              <a:t>)</a:t>
            </a:r>
            <a:r>
              <a:rPr lang="ja-JP" altLang="en-US"/>
              <a:t>。</a:t>
            </a:r>
            <a:r>
              <a:rPr lang="en-US" altLang="ja-JP" dirty="0"/>
              <a:t>→ </a:t>
            </a:r>
            <a:r>
              <a:rPr lang="en-US" altLang="ja-JP" dirty="0">
                <a:solidFill>
                  <a:schemeClr val="bg1"/>
                </a:solidFill>
                <a:highlight>
                  <a:srgbClr val="800080"/>
                </a:highlight>
              </a:rPr>
              <a:t>C. </a:t>
            </a:r>
            <a:r>
              <a:rPr lang="ja-JP" altLang="en-US">
                <a:solidFill>
                  <a:schemeClr val="bg1"/>
                </a:solidFill>
                <a:highlight>
                  <a:srgbClr val="800080"/>
                </a:highlight>
              </a:rPr>
              <a:t>ユニットクラスター制の導入</a:t>
            </a:r>
            <a:endParaRPr lang="en-US" altLang="ja-JP" dirty="0">
              <a:solidFill>
                <a:schemeClr val="bg1"/>
              </a:solidFill>
              <a:highlight>
                <a:srgbClr val="800080"/>
              </a:highlight>
            </a:endParaRPr>
          </a:p>
        </p:txBody>
      </p:sp>
      <p:sp>
        <p:nvSpPr>
          <p:cNvPr id="6" name="タイトル 1">
            <a:extLst>
              <a:ext uri="{FF2B5EF4-FFF2-40B4-BE49-F238E27FC236}">
                <a16:creationId xmlns:a16="http://schemas.microsoft.com/office/drawing/2014/main" id="{0CEA855C-C9DD-07D5-06D4-F3D172A5A0DF}"/>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7. </a:t>
            </a:r>
            <a:r>
              <a:rPr lang="ja-JP" altLang="en-US"/>
              <a:t>成果発表・社会実装がしやすい環境</a:t>
            </a:r>
          </a:p>
        </p:txBody>
      </p:sp>
      <p:sp>
        <p:nvSpPr>
          <p:cNvPr id="10" name="タイトル 1">
            <a:extLst>
              <a:ext uri="{FF2B5EF4-FFF2-40B4-BE49-F238E27FC236}">
                <a16:creationId xmlns:a16="http://schemas.microsoft.com/office/drawing/2014/main" id="{C5372795-CB38-9A3B-CC64-5527DD8BEF0D}"/>
              </a:ext>
            </a:extLst>
          </p:cNvPr>
          <p:cNvSpPr txBox="1">
            <a:spLocks/>
          </p:cNvSpPr>
          <p:nvPr/>
        </p:nvSpPr>
        <p:spPr>
          <a:xfrm>
            <a:off x="3905" y="4793267"/>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96AF68E0-F582-B3C4-5020-089887815B7E}"/>
              </a:ext>
            </a:extLst>
          </p:cNvPr>
          <p:cNvSpPr txBox="1">
            <a:spLocks/>
          </p:cNvSpPr>
          <p:nvPr/>
        </p:nvSpPr>
        <p:spPr>
          <a:xfrm>
            <a:off x="3906" y="5161633"/>
            <a:ext cx="4073513" cy="1427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・成果の質評価の実施具合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・資金不足による論文掲載の滞り状況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・アチーブメントモデル保持人材の割合</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・データ解析支援の状況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・論文作成支援の状況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EA597FBA-1E6D-4FA6-C441-F1D178486733}"/>
              </a:ext>
            </a:extLst>
          </p:cNvPr>
          <p:cNvSpPr txBox="1"/>
          <p:nvPr/>
        </p:nvSpPr>
        <p:spPr>
          <a:xfrm>
            <a:off x="-36141" y="144223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1067578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0C8E7-ACD3-E866-E50F-8B16477954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3593F0C-28D8-8589-9954-6852D791FC22}"/>
              </a:ext>
            </a:extLst>
          </p:cNvPr>
          <p:cNvSpPr txBox="1">
            <a:spLocks/>
          </p:cNvSpPr>
          <p:nvPr/>
        </p:nvSpPr>
        <p:spPr>
          <a:xfrm>
            <a:off x="2917308" y="2962657"/>
            <a:ext cx="3309384" cy="761007"/>
          </a:xfrm>
          <a:prstGeom prst="rect">
            <a:avLst/>
          </a:prstGeom>
          <a:solidFill>
            <a:srgbClr val="7030A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アクション</a:t>
            </a:r>
          </a:p>
        </p:txBody>
      </p:sp>
    </p:spTree>
    <p:extLst>
      <p:ext uri="{BB962C8B-B14F-4D97-AF65-F5344CB8AC3E}">
        <p14:creationId xmlns:p14="http://schemas.microsoft.com/office/powerpoint/2010/main" val="4716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1DBCF6-05D1-E467-53C5-357D755D6620}"/>
              </a:ext>
            </a:extLst>
          </p:cNvPr>
          <p:cNvSpPr>
            <a:spLocks noGrp="1"/>
          </p:cNvSpPr>
          <p:nvPr>
            <p:ph type="title"/>
          </p:nvPr>
        </p:nvSpPr>
        <p:spPr>
          <a:xfrm>
            <a:off x="-168" y="-16641"/>
            <a:ext cx="9144167" cy="720000"/>
          </a:xfrm>
          <a:solidFill>
            <a:srgbClr val="7030A0"/>
          </a:solidFill>
        </p:spPr>
        <p:txBody>
          <a:bodyPr vert="horz" lIns="91440" tIns="45720" rIns="91440" bIns="45720" rtlCol="0" anchor="ctr">
            <a:noAutofit/>
          </a:bodyPr>
          <a:lstStyle/>
          <a:p>
            <a:r>
              <a:rPr lang="en-US" altLang="ja-JP" sz="2400" dirty="0">
                <a:solidFill>
                  <a:schemeClr val="bg1"/>
                </a:solidFill>
              </a:rPr>
              <a:t>A. </a:t>
            </a:r>
            <a:r>
              <a:rPr lang="ja-JP" altLang="en-US" sz="2400">
                <a:solidFill>
                  <a:schemeClr val="bg1"/>
                </a:solidFill>
              </a:rPr>
              <a:t>科学的素養の普及による学びの高度化</a:t>
            </a:r>
          </a:p>
        </p:txBody>
      </p:sp>
      <p:sp>
        <p:nvSpPr>
          <p:cNvPr id="5" name="テキスト ボックス 4">
            <a:extLst>
              <a:ext uri="{FF2B5EF4-FFF2-40B4-BE49-F238E27FC236}">
                <a16:creationId xmlns:a16="http://schemas.microsoft.com/office/drawing/2014/main" id="{993B54F1-A10B-D4E7-E74C-63B239CD93E3}"/>
              </a:ext>
            </a:extLst>
          </p:cNvPr>
          <p:cNvSpPr txBox="1"/>
          <p:nvPr/>
        </p:nvSpPr>
        <p:spPr>
          <a:xfrm>
            <a:off x="-1" y="2383729"/>
            <a:ext cx="9143833" cy="348109"/>
          </a:xfrm>
          <a:prstGeom prst="rect">
            <a:avLst/>
          </a:prstGeom>
          <a:solidFill>
            <a:srgbClr val="00B050"/>
          </a:solidFill>
          <a:ln w="12700">
            <a:solidFill>
              <a:srgbClr val="7030A0"/>
            </a:solidFill>
          </a:ln>
        </p:spPr>
        <p:txBody>
          <a:bodyPr wrap="square">
            <a:spAutoFit/>
          </a:bodyPr>
          <a:lstStyle/>
          <a:p>
            <a:pPr algn="ctr"/>
            <a:r>
              <a:rPr kumimoji="1" lang="ja-JP" altLang="en-US" sz="1662">
                <a:solidFill>
                  <a:schemeClr val="bg1"/>
                </a:solidFill>
                <a:latin typeface="Hiragino Kaku Gothic Pro W3" panose="020B0300000000000000" pitchFamily="34" charset="-128"/>
                <a:ea typeface="Hiragino Kaku Gothic Pro W3" panose="020B0300000000000000" pitchFamily="34" charset="-128"/>
              </a:rPr>
              <a:t>「科学的素養」</a:t>
            </a:r>
            <a:r>
              <a:rPr kumimoji="1" lang="en-US" altLang="ja-JP" sz="1662" dirty="0">
                <a:solidFill>
                  <a:schemeClr val="bg1"/>
                </a:solidFill>
                <a:latin typeface="Hiragino Kaku Gothic Pro W3" panose="020B0300000000000000" pitchFamily="34" charset="-128"/>
                <a:ea typeface="Hiragino Kaku Gothic Pro W3" panose="020B0300000000000000" pitchFamily="34" charset="-128"/>
              </a:rPr>
              <a:t>: </a:t>
            </a:r>
            <a:r>
              <a:rPr kumimoji="1" lang="ja-JP" altLang="en-US" sz="1662">
                <a:solidFill>
                  <a:schemeClr val="bg1"/>
                </a:solidFill>
                <a:latin typeface="Hiragino Kaku Gothic Pro W3" panose="020B0300000000000000" pitchFamily="34" charset="-128"/>
                <a:ea typeface="Hiragino Kaku Gothic Pro W3" panose="020B0300000000000000" pitchFamily="34" charset="-128"/>
              </a:rPr>
              <a:t>科学研究に従事する人材が身につけるべき素養。 人材の生産性と密接に関連</a:t>
            </a:r>
            <a:endParaRPr lang="ja-JP" altLang="en-US" sz="1662">
              <a:solidFill>
                <a:schemeClr val="bg1"/>
              </a:solidFill>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B006AFD1-B84E-57C3-9EE4-B8E86135D516}"/>
              </a:ext>
            </a:extLst>
          </p:cNvPr>
          <p:cNvSpPr txBox="1"/>
          <p:nvPr/>
        </p:nvSpPr>
        <p:spPr>
          <a:xfrm>
            <a:off x="0" y="2717056"/>
            <a:ext cx="9144000" cy="1928733"/>
          </a:xfrm>
          <a:prstGeom prst="rect">
            <a:avLst/>
          </a:prstGeom>
          <a:solidFill>
            <a:schemeClr val="bg1">
              <a:lumMod val="95000"/>
            </a:schemeClr>
          </a:solidFill>
          <a:ln w="12700">
            <a:solidFill>
              <a:schemeClr val="tx1"/>
            </a:solidFill>
          </a:ln>
        </p:spPr>
        <p:txBody>
          <a:bodyPr wrap="square">
            <a:spAutoFit/>
          </a:bodyPr>
          <a:lstStyle/>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1.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権威主義の否定</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権威を、命題の真偽判定に利用しない。</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思考力</a:t>
            </a:r>
            <a:r>
              <a:rPr lang="en-US" altLang="ja-JP" sz="1200">
                <a:solidFill>
                  <a:srgbClr val="FF0000"/>
                </a:solidFill>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2.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課題発見のための議論構造</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観察を述べてから解釈を述べる。</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3.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原理原則・本質の理解に基づいた理解と説明</a:t>
            </a: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ja-JP" altLang="ja-JP"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原理原則</a:t>
            </a:r>
            <a:r>
              <a:rPr lang="ja-JP" altLang="en-US"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を積み上げるようにして理解をする。</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思考力、課題発見能力</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4.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研究の進歩主義の理解と実践</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新しい知識あるいは技術を生み出すことが重要。</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創造力、進歩を尊ぶ価値観</a:t>
            </a:r>
            <a:endParaRPr lang="en-US" altLang="ja-JP" sz="1200" dirty="0">
              <a:solidFill>
                <a:srgbClr val="FF0000"/>
              </a:solidFill>
              <a:latin typeface="Hiragino Kaku Gothic Pro W3" panose="020B0300000000000000" pitchFamily="34" charset="-128"/>
              <a:ea typeface="Hiragino Kaku Gothic Pro W3" panose="020B0300000000000000" pitchFamily="34" charset="-128"/>
              <a:cs typeface="Times New Roman" panose="02020603050405020304" pitchFamily="18" charset="0"/>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5.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議論の作法</a:t>
            </a:r>
            <a:r>
              <a:rPr lang="en-US" altLang="ja-JP" sz="1200" b="1"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 </a:t>
            </a:r>
            <a:r>
              <a:rPr lang="ja-JP" altLang="en-US" sz="1200">
                <a:latin typeface="Hiragino Kaku Gothic Pro W3" panose="020B0300000000000000" pitchFamily="34" charset="-128"/>
                <a:ea typeface="Hiragino Kaku Gothic Pro W3" panose="020B0300000000000000" pitchFamily="34" charset="-128"/>
                <a:cs typeface="Times New Roman" panose="02020603050405020304" pitchFamily="18" charset="0"/>
              </a:rPr>
              <a:t>議論の対象を定め、生産的な議論を行う。</a:t>
            </a:r>
            <a:r>
              <a:rPr lang="ja-JP" altLang="ja-JP" sz="1200">
                <a:solidFill>
                  <a:srgbClr val="FF0000"/>
                </a:solidFill>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コミュニケーション能力</a:t>
            </a: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cs typeface="Times New Roman" panose="02020603050405020304" pitchFamily="18" charset="0"/>
              </a:rPr>
              <a:t>6. </a:t>
            </a:r>
            <a:r>
              <a:rPr lang="ja-JP" altLang="ja-JP" sz="1200" b="1">
                <a:latin typeface="Hiragino Kaku Gothic Pro W3" panose="020B0300000000000000" pitchFamily="34" charset="-128"/>
                <a:ea typeface="Hiragino Kaku Gothic Pro W3" panose="020B0300000000000000" pitchFamily="34" charset="-128"/>
                <a:cs typeface="Times New Roman" panose="02020603050405020304" pitchFamily="18" charset="0"/>
              </a:rPr>
              <a:t>研究の公共性の理解</a:t>
            </a:r>
            <a:r>
              <a:rPr lang="ja-JP" altLang="ja-JP" sz="1200">
                <a:latin typeface="Hiragino Kaku Gothic Pro W3" panose="020B0300000000000000" pitchFamily="34" charset="-128"/>
                <a:ea typeface="Hiragino Kaku Gothic Pro W3" panose="020B0300000000000000" pitchFamily="34" charset="-128"/>
              </a:rPr>
              <a:t> </a:t>
            </a:r>
            <a:r>
              <a:rPr lang="en-US" altLang="ja-JP" sz="1200" dirty="0">
                <a:latin typeface="Hiragino Kaku Gothic Pro W3" panose="020B0300000000000000" pitchFamily="34" charset="-128"/>
                <a:ea typeface="Hiragino Kaku Gothic Pro W3" panose="020B0300000000000000" pitchFamily="34" charset="-128"/>
              </a:rPr>
              <a:t>... </a:t>
            </a:r>
            <a:r>
              <a:rPr lang="ja-JP" altLang="en-US" sz="1200">
                <a:latin typeface="Hiragino Kaku Gothic Pro W3" panose="020B0300000000000000" pitchFamily="34" charset="-128"/>
                <a:ea typeface="Hiragino Kaku Gothic Pro W3" panose="020B0300000000000000" pitchFamily="34" charset="-128"/>
              </a:rPr>
              <a:t>他の研究者が自分のデータから何かを発見するかもしれない。</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コミュニケーション能力</a:t>
            </a:r>
            <a:endParaRPr lang="en-US" altLang="ja-JP" sz="1200" dirty="0">
              <a:latin typeface="Hiragino Kaku Gothic Pro W3" panose="020B0300000000000000" pitchFamily="34" charset="-128"/>
              <a:ea typeface="Hiragino Kaku Gothic Pro W3" panose="020B0300000000000000" pitchFamily="34" charset="-128"/>
            </a:endParaRPr>
          </a:p>
          <a:p>
            <a:pPr>
              <a:spcBef>
                <a:spcPts val="369"/>
              </a:spcBef>
            </a:pPr>
            <a:r>
              <a:rPr lang="en-US" altLang="ja-JP" sz="1200" dirty="0">
                <a:latin typeface="Hiragino Kaku Gothic Pro W3" panose="020B0300000000000000" pitchFamily="34" charset="-128"/>
                <a:ea typeface="Hiragino Kaku Gothic Pro W3" panose="020B0300000000000000" pitchFamily="34" charset="-128"/>
              </a:rPr>
              <a:t>7. </a:t>
            </a:r>
            <a:r>
              <a:rPr lang="ja-JP" altLang="en-US" sz="1200" b="1">
                <a:latin typeface="Hiragino Kaku Gothic Pro W3" panose="020B0300000000000000" pitchFamily="34" charset="-128"/>
                <a:ea typeface="Hiragino Kaku Gothic Pro W3" panose="020B0300000000000000" pitchFamily="34" charset="-128"/>
              </a:rPr>
              <a:t>問題解決に資する「原因」とそうでない「原因」の区別</a:t>
            </a:r>
            <a:r>
              <a:rPr lang="en-US" altLang="ja-JP" sz="1200" dirty="0">
                <a:latin typeface="Hiragino Kaku Gothic Pro W3" panose="020B0300000000000000" pitchFamily="34" charset="-128"/>
                <a:ea typeface="Hiragino Kaku Gothic Pro W3" panose="020B0300000000000000" pitchFamily="34" charset="-128"/>
              </a:rPr>
              <a:t> ... </a:t>
            </a:r>
            <a:r>
              <a:rPr lang="ja-JP" altLang="en-US" sz="1200">
                <a:latin typeface="Hiragino Kaku Gothic Pro W3" panose="020B0300000000000000" pitchFamily="34" charset="-128"/>
                <a:ea typeface="Hiragino Kaku Gothic Pro W3" panose="020B0300000000000000" pitchFamily="34" charset="-128"/>
              </a:rPr>
              <a:t>問題解決につながる原因が大事</a:t>
            </a:r>
            <a:r>
              <a:rPr lang="en-US" altLang="ja-JP" sz="1200">
                <a:latin typeface="Hiragino Kaku Gothic Pro W3" panose="020B0300000000000000" pitchFamily="34" charset="-128"/>
                <a:ea typeface="Hiragino Kaku Gothic Pro W3" panose="020B0300000000000000" pitchFamily="34" charset="-128"/>
              </a:rPr>
              <a:t> </a:t>
            </a:r>
            <a:r>
              <a:rPr lang="en-US" altLang="ja-JP" sz="1200" dirty="0">
                <a:solidFill>
                  <a:srgbClr val="FF0000"/>
                </a:solidFill>
                <a:latin typeface="Hiragino Kaku Gothic Pro W3" panose="020B0300000000000000" pitchFamily="34" charset="-128"/>
                <a:ea typeface="Hiragino Kaku Gothic Pro W3" panose="020B0300000000000000" pitchFamily="34" charset="-128"/>
              </a:rPr>
              <a:t>→</a:t>
            </a:r>
            <a:r>
              <a:rPr lang="ja-JP" altLang="en-US" sz="1200">
                <a:solidFill>
                  <a:srgbClr val="FF0000"/>
                </a:solidFill>
                <a:latin typeface="Hiragino Kaku Gothic Pro W3" panose="020B0300000000000000" pitchFamily="34" charset="-128"/>
                <a:ea typeface="Hiragino Kaku Gothic Pro W3" panose="020B0300000000000000" pitchFamily="34" charset="-128"/>
              </a:rPr>
              <a:t>課題発見・解決能力</a:t>
            </a:r>
            <a:endParaRPr lang="en-US" altLang="ja-JP" sz="1200">
              <a:solidFill>
                <a:srgbClr val="FF0000"/>
              </a:solidFill>
              <a:latin typeface="Hiragino Kaku Gothic Pro W3" panose="020B0300000000000000" pitchFamily="34" charset="-128"/>
              <a:ea typeface="Hiragino Kaku Gothic Pro W3" panose="020B0300000000000000" pitchFamily="34" charset="-128"/>
            </a:endParaRPr>
          </a:p>
          <a:p>
            <a:pPr algn="r">
              <a:spcBef>
                <a:spcPts val="369"/>
              </a:spcBef>
            </a:pPr>
            <a:r>
              <a:rPr lang="ja-JP" altLang="en-US" sz="1200" dirty="0">
                <a:latin typeface="Hiragino Kaku Gothic Pro W3" panose="020B0300000000000000" pitchFamily="34" charset="-128"/>
                <a:ea typeface="Hiragino Kaku Gothic Pro W3" panose="020B0300000000000000" pitchFamily="34" charset="-128"/>
              </a:rPr>
              <a:t>詳細は書籍「大学で学べる科学的素養」を参照されたい</a:t>
            </a:r>
            <a:endParaRPr lang="en-US" altLang="ja-JP" sz="1200" spc="-150" dirty="0">
              <a:latin typeface="Hiragino Kaku Gothic Pro W3" panose="020B0300000000000000" pitchFamily="34" charset="-128"/>
              <a:ea typeface="Hiragino Kaku Gothic Pro W3" panose="020B0300000000000000" pitchFamily="34" charset="-128"/>
            </a:endParaRPr>
          </a:p>
        </p:txBody>
      </p:sp>
      <p:sp>
        <p:nvSpPr>
          <p:cNvPr id="25" name="テキスト ボックス 24">
            <a:extLst>
              <a:ext uri="{FF2B5EF4-FFF2-40B4-BE49-F238E27FC236}">
                <a16:creationId xmlns:a16="http://schemas.microsoft.com/office/drawing/2014/main" id="{F44EDDC2-9E76-8286-4F94-5461E32187DC}"/>
              </a:ext>
            </a:extLst>
          </p:cNvPr>
          <p:cNvSpPr txBox="1"/>
          <p:nvPr/>
        </p:nvSpPr>
        <p:spPr>
          <a:xfrm>
            <a:off x="1" y="6482804"/>
            <a:ext cx="9144000" cy="376385"/>
          </a:xfrm>
          <a:prstGeom prst="rect">
            <a:avLst/>
          </a:prstGeom>
          <a:solidFill>
            <a:srgbClr val="00B050"/>
          </a:solidFill>
        </p:spPr>
        <p:txBody>
          <a:bodyPr wrap="square" rtlCol="0">
            <a:spAutoFit/>
          </a:bodyPr>
          <a:lstStyle/>
          <a:p>
            <a:pPr algn="ctr"/>
            <a:r>
              <a:rPr kumimoji="1" lang="ja-JP" altLang="en-US" sz="1846">
                <a:solidFill>
                  <a:schemeClr val="bg1"/>
                </a:solidFill>
                <a:latin typeface="Hiragino Kaku Gothic Pro W3" panose="020B0300000000000000" pitchFamily="34" charset="-128"/>
                <a:ea typeface="Hiragino Kaku Gothic Pro W3" panose="020B0300000000000000" pitchFamily="34" charset="-128"/>
              </a:rPr>
              <a:t>大学・大学院は、体験を通じてこれら素養を修得する場に位置づけられる</a:t>
            </a:r>
          </a:p>
        </p:txBody>
      </p:sp>
      <p:sp>
        <p:nvSpPr>
          <p:cNvPr id="28" name="コンテンツ プレースホルダー 2">
            <a:extLst>
              <a:ext uri="{FF2B5EF4-FFF2-40B4-BE49-F238E27FC236}">
                <a16:creationId xmlns:a16="http://schemas.microsoft.com/office/drawing/2014/main" id="{FBA84721-3361-BC39-5DD8-A8EB082D7C73}"/>
              </a:ext>
            </a:extLst>
          </p:cNvPr>
          <p:cNvSpPr txBox="1">
            <a:spLocks/>
          </p:cNvSpPr>
          <p:nvPr/>
        </p:nvSpPr>
        <p:spPr>
          <a:xfrm>
            <a:off x="0" y="1219893"/>
            <a:ext cx="9144000" cy="1104234"/>
          </a:xfrm>
          <a:prstGeom prst="rect">
            <a:avLst/>
          </a:prstGeom>
          <a:solidFill>
            <a:schemeClr val="bg1">
              <a:lumMod val="95000"/>
            </a:schemeClr>
          </a:solidFill>
          <a:ln>
            <a:solidFill>
              <a:schemeClr val="tx1"/>
            </a:solidFill>
          </a:ln>
        </p:spPr>
        <p:txBody>
          <a:bodyPr vert="horz" lIns="84406" tIns="42203" rIns="84406" bIns="4220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「科学的素養」は「能力」の基盤。さまざまな能力とは異なり、</a:t>
            </a:r>
            <a:r>
              <a:rPr lang="en-US" altLang="ja-JP" sz="1200" dirty="0">
                <a:latin typeface="Hiragino Kaku Gothic Pro W3" panose="020B0300000000000000" pitchFamily="34" charset="-128"/>
                <a:ea typeface="Hiragino Kaku Gothic Pro W3" panose="020B0300000000000000" pitchFamily="34" charset="-128"/>
              </a:rPr>
              <a:t>(1)</a:t>
            </a:r>
            <a:r>
              <a:rPr lang="ja-JP" altLang="en-US" sz="1200">
                <a:latin typeface="Hiragino Kaku Gothic Pro W3" panose="020B0300000000000000" pitchFamily="34" charset="-128"/>
                <a:ea typeface="Hiragino Kaku Gothic Pro W3" panose="020B0300000000000000" pitchFamily="34" charset="-128"/>
              </a:rPr>
              <a:t>明文化が可能、</a:t>
            </a:r>
            <a:r>
              <a:rPr lang="en-US" altLang="ja-JP" sz="1200" dirty="0">
                <a:latin typeface="Hiragino Kaku Gothic Pro W3" panose="020B0300000000000000" pitchFamily="34" charset="-128"/>
                <a:ea typeface="Hiragino Kaku Gothic Pro W3" panose="020B0300000000000000" pitchFamily="34" charset="-128"/>
              </a:rPr>
              <a:t>(2) </a:t>
            </a:r>
            <a:r>
              <a:rPr lang="ja-JP" altLang="en-US" sz="1200" dirty="0">
                <a:latin typeface="Hiragino Kaku Gothic Pro W3" panose="020B0300000000000000" pitchFamily="34" charset="-128"/>
                <a:ea typeface="Hiragino Kaku Gothic Pro W3" panose="020B0300000000000000" pitchFamily="34" charset="-128"/>
              </a:rPr>
              <a:t>卒業後の</a:t>
            </a:r>
            <a:r>
              <a:rPr lang="ja-JP" altLang="en-US" sz="1200">
                <a:latin typeface="Hiragino Kaku Gothic Pro W3" panose="020B0300000000000000" pitchFamily="34" charset="-128"/>
                <a:ea typeface="Hiragino Kaku Gothic Pro W3" panose="020B0300000000000000" pitchFamily="34" charset="-128"/>
              </a:rPr>
              <a:t>進路に限らずどこに行っても有用、</a:t>
            </a:r>
            <a:r>
              <a:rPr lang="en-US" altLang="ja-JP" sz="1200" dirty="0">
                <a:latin typeface="Hiragino Kaku Gothic Pro W3" panose="020B0300000000000000" pitchFamily="34" charset="-128"/>
                <a:ea typeface="Hiragino Kaku Gothic Pro W3" panose="020B0300000000000000" pitchFamily="34" charset="-128"/>
              </a:rPr>
              <a:t>(3)</a:t>
            </a:r>
            <a:r>
              <a:rPr lang="ja-JP" altLang="en-US" sz="1200">
                <a:latin typeface="Hiragino Kaku Gothic Pro W3" panose="020B0300000000000000" pitchFamily="34" charset="-128"/>
                <a:ea typeface="Hiragino Kaku Gothic Pro W3" panose="020B0300000000000000" pitchFamily="34" charset="-128"/>
              </a:rPr>
              <a:t>修得状況を客観的指標で判定可能。</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人材育成を通じた大学の社会的価値の向上・</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研究力強化</a:t>
            </a:r>
            <a:r>
              <a:rPr lang="ja-JP" altLang="en-US" sz="1200">
                <a:latin typeface="Hiragino Kaku Gothic Pro W3" panose="020B0300000000000000" pitchFamily="34" charset="-128"/>
                <a:ea typeface="Hiragino Kaku Gothic Pro W3" panose="020B0300000000000000" pitchFamily="34" charset="-128"/>
              </a:rPr>
              <a:t>・研究不正抑制が見込める。</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修得状況を客観的指標で一定程度判定可能であることから、</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学位の質保証</a:t>
            </a:r>
            <a:r>
              <a:rPr lang="ja-JP" altLang="en-US" sz="1200">
                <a:latin typeface="Hiragino Kaku Gothic Pro W3" panose="020B0300000000000000" pitchFamily="34" charset="-128"/>
                <a:ea typeface="Hiragino Kaku Gothic Pro W3" panose="020B0300000000000000" pitchFamily="34" charset="-128"/>
              </a:rPr>
              <a:t>の観点から重要</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400"/>
              </a:spcBef>
            </a:pPr>
            <a:r>
              <a:rPr lang="ja-JP" altLang="en-US" sz="1200">
                <a:latin typeface="Hiragino Kaku Gothic Pro W3" panose="020B0300000000000000" pitchFamily="34" charset="-128"/>
                <a:ea typeface="Hiragino Kaku Gothic Pro W3" panose="020B0300000000000000" pitchFamily="34" charset="-128"/>
              </a:rPr>
              <a:t>科学的素養は課題発見能力の基盤。課題発見は</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研究意欲</a:t>
            </a:r>
            <a:r>
              <a:rPr lang="ja-JP" altLang="en-US" sz="1200">
                <a:latin typeface="Hiragino Kaku Gothic Pro W3" panose="020B0300000000000000" pitchFamily="34" charset="-128"/>
                <a:ea typeface="Hiragino Kaku Gothic Pro W3" panose="020B0300000000000000" pitchFamily="34" charset="-128"/>
              </a:rPr>
              <a:t>の観点から重要</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39" name="テキスト ボックス 38">
            <a:extLst>
              <a:ext uri="{FF2B5EF4-FFF2-40B4-BE49-F238E27FC236}">
                <a16:creationId xmlns:a16="http://schemas.microsoft.com/office/drawing/2014/main" id="{3F71E324-93D5-82CC-1256-1C5F1D3B5B2A}"/>
              </a:ext>
            </a:extLst>
          </p:cNvPr>
          <p:cNvSpPr txBox="1"/>
          <p:nvPr/>
        </p:nvSpPr>
        <p:spPr>
          <a:xfrm>
            <a:off x="3175286" y="4807110"/>
            <a:ext cx="2522390" cy="830997"/>
          </a:xfrm>
          <a:prstGeom prst="rect">
            <a:avLst/>
          </a:prstGeom>
          <a:solidFill>
            <a:srgbClr val="128181"/>
          </a:solidFill>
        </p:spPr>
        <p:txBody>
          <a:bodyPr wrap="square" rtlCol="0">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能力やスキル向上の基盤であり、修得すればどこに行っても役立つ「素養」を明示することで、</a:t>
            </a:r>
            <a:r>
              <a:rPr kumimoji="1" lang="ja-JP" altLang="en-US" sz="1200" b="1">
                <a:solidFill>
                  <a:schemeClr val="accent2">
                    <a:lumMod val="60000"/>
                    <a:lumOff val="40000"/>
                  </a:schemeClr>
                </a:solidFill>
                <a:latin typeface="Hiragino Kaku Gothic Pro W3" panose="020B0300000000000000" pitchFamily="34" charset="-128"/>
                <a:ea typeface="Hiragino Kaku Gothic Pro W3" panose="020B0300000000000000" pitchFamily="34" charset="-128"/>
              </a:rPr>
              <a:t>学修効果・</a:t>
            </a:r>
            <a:r>
              <a:rPr kumimoji="1" lang="ja-JP" altLang="en-US" sz="1200" b="1">
                <a:solidFill>
                  <a:srgbClr val="FF0000"/>
                </a:solidFill>
                <a:latin typeface="Hiragino Kaku Gothic Pro W3" panose="020B0300000000000000" pitchFamily="34" charset="-128"/>
                <a:ea typeface="Hiragino Kaku Gothic Pro W3" panose="020B0300000000000000" pitchFamily="34" charset="-128"/>
              </a:rPr>
              <a:t>意欲</a:t>
            </a:r>
            <a:r>
              <a:rPr kumimoji="1" lang="ja-JP" altLang="en-US" sz="1200" b="1">
                <a:solidFill>
                  <a:schemeClr val="accent2">
                    <a:lumMod val="60000"/>
                    <a:lumOff val="40000"/>
                  </a:schemeClr>
                </a:solidFill>
                <a:latin typeface="Hiragino Kaku Gothic Pro W3" panose="020B0300000000000000" pitchFamily="34" charset="-128"/>
                <a:ea typeface="Hiragino Kaku Gothic Pro W3" panose="020B0300000000000000" pitchFamily="34" charset="-128"/>
              </a:rPr>
              <a:t>を向上</a:t>
            </a:r>
            <a:r>
              <a:rPr kumimoji="1" lang="en-US" altLang="ja-JP" sz="1200" b="1" dirty="0">
                <a:solidFill>
                  <a:srgbClr val="FF0000"/>
                </a:solidFill>
                <a:latin typeface="Hiragino Kaku Gothic Pro W3" panose="020B0300000000000000" pitchFamily="34" charset="-128"/>
                <a:ea typeface="Hiragino Kaku Gothic Pro W3" panose="020B0300000000000000" pitchFamily="34" charset="-128"/>
              </a:rPr>
              <a:t>***</a:t>
            </a:r>
            <a:endParaRPr kumimoji="1" lang="ja-JP" altLang="en-US" sz="1200" b="1">
              <a:solidFill>
                <a:srgbClr val="FF0000"/>
              </a:solidFill>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9AE9E5D8-B9F0-696D-E690-AC7E1DFA875F}"/>
              </a:ext>
            </a:extLst>
          </p:cNvPr>
          <p:cNvSpPr txBox="1"/>
          <p:nvPr/>
        </p:nvSpPr>
        <p:spPr>
          <a:xfrm>
            <a:off x="73024" y="4706783"/>
            <a:ext cx="2522390" cy="1015663"/>
          </a:xfrm>
          <a:prstGeom prst="rect">
            <a:avLst/>
          </a:prstGeom>
          <a:solidFill>
            <a:srgbClr val="0470CC"/>
          </a:solidFill>
        </p:spPr>
        <p:txBody>
          <a:bodyPr wrap="square" rtlCol="0">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科学的素養を、</a:t>
            </a: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アドミッションポリシー、</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カリキュラムポリシー、</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ディプロマポリシー</a:t>
            </a:r>
            <a:r>
              <a:rPr kumimoji="1" lang="ja-JP" altLang="en-US" sz="1200">
                <a:solidFill>
                  <a:srgbClr val="FF0000"/>
                </a:solidFill>
                <a:latin typeface="Hiragino Kaku Gothic Pro W3" panose="020B0300000000000000" pitchFamily="34" charset="-128"/>
                <a:ea typeface="Hiragino Kaku Gothic Pro W3" panose="020B0300000000000000" pitchFamily="34" charset="-128"/>
              </a:rPr>
              <a:t>＊</a:t>
            </a:r>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a:t>
            </a:r>
            <a:endParaRPr kumimoji="1" lang="en-US" altLang="ja-JP" sz="12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学位審査項目へ反映</a:t>
            </a:r>
            <a:r>
              <a:rPr kumimoji="1" lang="en-US" altLang="ja-JP" sz="1200" dirty="0">
                <a:solidFill>
                  <a:srgbClr val="FF0000"/>
                </a:solidFill>
                <a:latin typeface="Hiragino Kaku Gothic Pro W3" panose="020B0300000000000000" pitchFamily="34" charset="-128"/>
                <a:ea typeface="Hiragino Kaku Gothic Pro W3" panose="020B0300000000000000" pitchFamily="34" charset="-128"/>
              </a:rPr>
              <a:t>**</a:t>
            </a:r>
            <a:endParaRPr kumimoji="1" lang="ja-JP" altLang="en-US" sz="1200">
              <a:solidFill>
                <a:srgbClr val="FF0000"/>
              </a:solidFill>
              <a:latin typeface="Hiragino Kaku Gothic Pro W3" panose="020B0300000000000000" pitchFamily="34" charset="-128"/>
              <a:ea typeface="Hiragino Kaku Gothic Pro W3" panose="020B0300000000000000" pitchFamily="34" charset="-128"/>
            </a:endParaRPr>
          </a:p>
        </p:txBody>
      </p:sp>
      <p:sp>
        <p:nvSpPr>
          <p:cNvPr id="6" name="右矢印 5">
            <a:extLst>
              <a:ext uri="{FF2B5EF4-FFF2-40B4-BE49-F238E27FC236}">
                <a16:creationId xmlns:a16="http://schemas.microsoft.com/office/drawing/2014/main" id="{F5C835C9-EAB7-E81C-FE54-32DB5ACB2974}"/>
              </a:ext>
            </a:extLst>
          </p:cNvPr>
          <p:cNvSpPr/>
          <p:nvPr/>
        </p:nvSpPr>
        <p:spPr>
          <a:xfrm>
            <a:off x="2746497" y="4802222"/>
            <a:ext cx="253145" cy="886383"/>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8" name="右矢印 7">
            <a:extLst>
              <a:ext uri="{FF2B5EF4-FFF2-40B4-BE49-F238E27FC236}">
                <a16:creationId xmlns:a16="http://schemas.microsoft.com/office/drawing/2014/main" id="{F4109997-AEC5-F638-91DF-D48604F7881B}"/>
              </a:ext>
            </a:extLst>
          </p:cNvPr>
          <p:cNvSpPr/>
          <p:nvPr/>
        </p:nvSpPr>
        <p:spPr>
          <a:xfrm>
            <a:off x="5832309" y="4793738"/>
            <a:ext cx="253145" cy="886383"/>
          </a:xfrm>
          <a:prstGeom prst="rightArrow">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7297CCE4-E2FF-8ECA-829A-A7EB985E79AB}"/>
              </a:ext>
            </a:extLst>
          </p:cNvPr>
          <p:cNvSpPr txBox="1"/>
          <p:nvPr/>
        </p:nvSpPr>
        <p:spPr>
          <a:xfrm>
            <a:off x="6284589" y="4705621"/>
            <a:ext cx="2786388" cy="461665"/>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人材輩出力の強化</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「科学的素養を修得できる大学」</a:t>
            </a:r>
          </a:p>
        </p:txBody>
      </p:sp>
      <p:sp>
        <p:nvSpPr>
          <p:cNvPr id="13" name="テキスト ボックス 12">
            <a:extLst>
              <a:ext uri="{FF2B5EF4-FFF2-40B4-BE49-F238E27FC236}">
                <a16:creationId xmlns:a16="http://schemas.microsoft.com/office/drawing/2014/main" id="{33FB75C7-4B50-2B8F-DE75-6B1E1BBDA13D}"/>
              </a:ext>
            </a:extLst>
          </p:cNvPr>
          <p:cNvSpPr txBox="1"/>
          <p:nvPr/>
        </p:nvSpPr>
        <p:spPr>
          <a:xfrm>
            <a:off x="6284589" y="5187833"/>
            <a:ext cx="2786388" cy="276999"/>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大学の社会的価値の向上</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p:txBody>
      </p:sp>
      <p:sp>
        <p:nvSpPr>
          <p:cNvPr id="14" name="テキスト ボックス 13">
            <a:extLst>
              <a:ext uri="{FF2B5EF4-FFF2-40B4-BE49-F238E27FC236}">
                <a16:creationId xmlns:a16="http://schemas.microsoft.com/office/drawing/2014/main" id="{293406AB-FB17-60E4-A7A7-1B87E3A70633}"/>
              </a:ext>
            </a:extLst>
          </p:cNvPr>
          <p:cNvSpPr txBox="1"/>
          <p:nvPr/>
        </p:nvSpPr>
        <p:spPr>
          <a:xfrm>
            <a:off x="6284589" y="5786597"/>
            <a:ext cx="2786388" cy="276999"/>
          </a:xfrm>
          <a:prstGeom prst="rect">
            <a:avLst/>
          </a:prstGeom>
          <a:solidFill>
            <a:srgbClr val="7030A0"/>
          </a:solidFill>
        </p:spPr>
        <p:txBody>
          <a:bodyPr wrap="square">
            <a:spAutoFit/>
          </a:bodyPr>
          <a:lstStyle/>
          <a:p>
            <a:r>
              <a:rPr kumimoji="1" lang="ja-JP" altLang="en-US" sz="1200" b="1">
                <a:solidFill>
                  <a:srgbClr val="FF0000"/>
                </a:solidFill>
                <a:latin typeface="Hiragino Kaku Gothic Pro W3" panose="020B0300000000000000" pitchFamily="34" charset="-128"/>
                <a:ea typeface="Hiragino Kaku Gothic Pro W3" panose="020B0300000000000000" pitchFamily="34" charset="-128"/>
              </a:rPr>
              <a:t>研究力強化</a:t>
            </a:r>
            <a:endParaRPr kumimoji="1" lang="en-US" altLang="ja-JP" sz="1200" b="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15" name="テキスト ボックス 14">
            <a:extLst>
              <a:ext uri="{FF2B5EF4-FFF2-40B4-BE49-F238E27FC236}">
                <a16:creationId xmlns:a16="http://schemas.microsoft.com/office/drawing/2014/main" id="{AC57F325-A93A-DB6B-4CF0-3A7A82C668A0}"/>
              </a:ext>
            </a:extLst>
          </p:cNvPr>
          <p:cNvSpPr txBox="1"/>
          <p:nvPr/>
        </p:nvSpPr>
        <p:spPr>
          <a:xfrm>
            <a:off x="-167" y="5723092"/>
            <a:ext cx="9143833" cy="769441"/>
          </a:xfrm>
          <a:prstGeom prst="rect">
            <a:avLst/>
          </a:prstGeom>
          <a:noFill/>
        </p:spPr>
        <p:txBody>
          <a:bodyPr wrap="square" rtlCol="0">
            <a:spAutoFit/>
          </a:bodyPr>
          <a:lstStyle/>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a:t>
            </a:r>
            <a:r>
              <a:rPr kumimoji="1" lang="en-US" altLang="ja-JP" sz="1100" b="1" dirty="0">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現在のポリシーは「能力」に偏っており、学習効果・意欲向上効果が限定的。</a:t>
            </a:r>
            <a:endPar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学位審査に客観的指標を設けることで、学位の質保証に。</a:t>
            </a:r>
            <a:endPar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endParaRPr>
          </a:p>
          <a:p>
            <a:r>
              <a:rPr kumimoji="1" lang="en-US" altLang="ja-JP" sz="1100" b="1" dirty="0">
                <a:solidFill>
                  <a:srgbClr val="FF0000"/>
                </a:solidFill>
                <a:latin typeface="Hiragino Kaku Gothic Pro W3" panose="020B0300000000000000" pitchFamily="34" charset="-128"/>
                <a:ea typeface="Hiragino Kaku Gothic Pro W3" panose="020B0300000000000000" pitchFamily="34" charset="-128"/>
              </a:rPr>
              <a:t>*** </a:t>
            </a:r>
            <a:r>
              <a:rPr kumimoji="1" lang="ja-JP" altLang="en-US" sz="1100" b="1">
                <a:solidFill>
                  <a:srgbClr val="FF0000"/>
                </a:solidFill>
                <a:latin typeface="Hiragino Kaku Gothic Pro W3" panose="020B0300000000000000" pitchFamily="34" charset="-128"/>
                <a:ea typeface="Hiragino Kaku Gothic Pro W3" panose="020B0300000000000000" pitchFamily="34" charset="-128"/>
              </a:rPr>
              <a:t>課題発見能力といった、どうやって身に付けたらいいかよくわからない能力を掲げられても 意欲向上は限定的だが、明文化が可能な科学的素養はそれとは異なる。</a:t>
            </a:r>
            <a:endParaRPr kumimoji="1" lang="ja-JP" altLang="en-US" sz="1100" b="1">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CF1AF228-0430-BE9E-DE97-24BDED3E4328}"/>
              </a:ext>
            </a:extLst>
          </p:cNvPr>
          <p:cNvSpPr txBox="1"/>
          <p:nvPr/>
        </p:nvSpPr>
        <p:spPr>
          <a:xfrm>
            <a:off x="6284589" y="5487215"/>
            <a:ext cx="2786388" cy="276999"/>
          </a:xfrm>
          <a:prstGeom prst="rect">
            <a:avLst/>
          </a:prstGeom>
          <a:solidFill>
            <a:srgbClr val="7030A0"/>
          </a:solidFill>
        </p:spPr>
        <p:txBody>
          <a:bodyPr wrap="square">
            <a:spAutoFit/>
          </a:bodyPr>
          <a:lstStyle/>
          <a:p>
            <a:r>
              <a:rPr kumimoji="1" lang="ja-JP" altLang="en-US" sz="1200">
                <a:solidFill>
                  <a:schemeClr val="bg1"/>
                </a:solidFill>
                <a:latin typeface="Hiragino Kaku Gothic Pro W3" panose="020B0300000000000000" pitchFamily="34" charset="-128"/>
                <a:ea typeface="Hiragino Kaku Gothic Pro W3" panose="020B0300000000000000" pitchFamily="34" charset="-128"/>
              </a:rPr>
              <a:t>研究不正の抑制</a:t>
            </a:r>
            <a:endParaRPr kumimoji="1" lang="en-US" altLang="ja-JP" sz="1200">
              <a:solidFill>
                <a:schemeClr val="bg1"/>
              </a:solidFill>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D5C3DB00-1FB8-5307-63AD-60FE52015C1B}"/>
              </a:ext>
            </a:extLst>
          </p:cNvPr>
          <p:cNvSpPr txBox="1"/>
          <p:nvPr/>
        </p:nvSpPr>
        <p:spPr>
          <a:xfrm>
            <a:off x="5761892" y="-42326"/>
            <a:ext cx="3382107" cy="738664"/>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⭐️科学的素養の視点を教育に導入。 教育による人材の生産性向上効果を十分に発揮させる。</a:t>
            </a:r>
          </a:p>
        </p:txBody>
      </p:sp>
      <p:sp>
        <p:nvSpPr>
          <p:cNvPr id="11" name="タイトル 1">
            <a:extLst>
              <a:ext uri="{FF2B5EF4-FFF2-40B4-BE49-F238E27FC236}">
                <a16:creationId xmlns:a16="http://schemas.microsoft.com/office/drawing/2014/main" id="{31FA88F6-61E8-51C1-25B3-40C327FFA3DE}"/>
              </a:ext>
            </a:extLst>
          </p:cNvPr>
          <p:cNvSpPr txBox="1">
            <a:spLocks/>
          </p:cNvSpPr>
          <p:nvPr/>
        </p:nvSpPr>
        <p:spPr>
          <a:xfrm>
            <a:off x="0" y="790655"/>
            <a:ext cx="9144168" cy="37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200" dirty="0">
                <a:latin typeface="Hiragino Kaku Gothic Pro W3" panose="020B0300000000000000" pitchFamily="34" charset="-128"/>
                <a:ea typeface="Hiragino Kaku Gothic Pro W3" panose="020B0300000000000000" pitchFamily="34" charset="-128"/>
              </a:rPr>
              <a:t>科学は生産性を飛躍的に高める方法論である。</a:t>
            </a:r>
            <a:r>
              <a:rPr lang="ja-JP" altLang="en-US" sz="1200">
                <a:latin typeface="Hiragino Kaku Gothic Pro W3" panose="020B0300000000000000" pitchFamily="34" charset="-128"/>
                <a:ea typeface="Hiragino Kaku Gothic Pro W3" panose="020B0300000000000000" pitchFamily="34" charset="-128"/>
              </a:rPr>
              <a:t>能力向上やスキル向上の基盤である</a:t>
            </a:r>
            <a:r>
              <a:rPr lang="ja-JP" altLang="en-US" sz="1200" b="1" spc="-150">
                <a:latin typeface="Hiragino Kaku Gothic Pro W3" panose="020B0300000000000000" pitchFamily="34" charset="-128"/>
                <a:ea typeface="Hiragino Kaku Gothic Pro W3" panose="020B0300000000000000" pitchFamily="34" charset="-128"/>
              </a:rPr>
              <a:t>「科学的素養」の修得を目指す教育への転換を</a:t>
            </a:r>
            <a:r>
              <a:rPr lang="ja-JP" altLang="en-US" sz="1200" spc="-150">
                <a:latin typeface="Hiragino Kaku Gothic Pro W3" panose="020B0300000000000000" pitchFamily="34" charset="-128"/>
                <a:ea typeface="Hiragino Kaku Gothic Pro W3" panose="020B0300000000000000" pitchFamily="34" charset="-128"/>
              </a:rPr>
              <a:t>。</a:t>
            </a:r>
            <a:endParaRPr lang="en-US" altLang="ja-JP" sz="1200" spc="-150" dirty="0">
              <a:latin typeface="Hiragino Kaku Gothic Pro W3" panose="020B0300000000000000" pitchFamily="34" charset="-128"/>
              <a:ea typeface="Hiragino Kaku Gothic Pro W3" panose="020B0300000000000000" pitchFamily="34" charset="-128"/>
            </a:endParaRPr>
          </a:p>
        </p:txBody>
      </p:sp>
      <p:sp>
        <p:nvSpPr>
          <p:cNvPr id="12" name="タイトル 1">
            <a:extLst>
              <a:ext uri="{FF2B5EF4-FFF2-40B4-BE49-F238E27FC236}">
                <a16:creationId xmlns:a16="http://schemas.microsoft.com/office/drawing/2014/main" id="{0769CB32-91C6-AD62-FD9D-643A7213824B}"/>
              </a:ext>
            </a:extLst>
          </p:cNvPr>
          <p:cNvSpPr txBox="1">
            <a:spLocks/>
          </p:cNvSpPr>
          <p:nvPr/>
        </p:nvSpPr>
        <p:spPr>
          <a:xfrm>
            <a:off x="5136357" y="4364658"/>
            <a:ext cx="4007310" cy="376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1200" spc="-15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286550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21CEC-0CA0-C8E8-622C-61027BA42217}"/>
              </a:ext>
            </a:extLst>
          </p:cNvPr>
          <p:cNvSpPr>
            <a:spLocks noGrp="1"/>
          </p:cNvSpPr>
          <p:nvPr>
            <p:ph type="title"/>
          </p:nvPr>
        </p:nvSpPr>
        <p:spPr>
          <a:xfrm>
            <a:off x="0" y="13228"/>
            <a:ext cx="9144000" cy="518400"/>
          </a:xfrm>
          <a:solidFill>
            <a:srgbClr val="7030A0"/>
          </a:solidFill>
        </p:spPr>
        <p:txBody>
          <a:bodyPr vert="horz" lIns="91440" tIns="45720" rIns="91440" bIns="45720" rtlCol="0" anchor="ctr">
            <a:noAutofit/>
          </a:bodyPr>
          <a:lstStyle/>
          <a:p>
            <a:r>
              <a:rPr lang="en-US" altLang="ja-JP" sz="2400" dirty="0">
                <a:solidFill>
                  <a:schemeClr val="bg1"/>
                </a:solidFill>
              </a:rPr>
              <a:t>B. </a:t>
            </a:r>
            <a:r>
              <a:rPr lang="ja-JP" altLang="en-US" sz="2400">
                <a:solidFill>
                  <a:schemeClr val="bg1"/>
                </a:solidFill>
              </a:rPr>
              <a:t>価値多様性向上プログラムの実施</a:t>
            </a:r>
          </a:p>
        </p:txBody>
      </p:sp>
      <p:sp>
        <p:nvSpPr>
          <p:cNvPr id="3" name="コンテンツ プレースホルダー 2">
            <a:extLst>
              <a:ext uri="{FF2B5EF4-FFF2-40B4-BE49-F238E27FC236}">
                <a16:creationId xmlns:a16="http://schemas.microsoft.com/office/drawing/2014/main" id="{27479A07-B028-821C-97A3-38AFD9E0F009}"/>
              </a:ext>
            </a:extLst>
          </p:cNvPr>
          <p:cNvSpPr>
            <a:spLocks noGrp="1"/>
          </p:cNvSpPr>
          <p:nvPr>
            <p:ph idx="1"/>
          </p:nvPr>
        </p:nvSpPr>
        <p:spPr>
          <a:xfrm>
            <a:off x="0" y="727039"/>
            <a:ext cx="9144000" cy="937758"/>
          </a:xfrm>
        </p:spPr>
        <p:txBody>
          <a:bodyPr>
            <a:normAutofit/>
          </a:bodyPr>
          <a:lstStyle/>
          <a:p>
            <a:r>
              <a:rPr lang="ja-JP" altLang="en-US" sz="1846"/>
              <a:t>論文業績と獲得研究資金に極めて偏った評価のあり方のために、全国的にもアカデミアで価値多様性が減少</a:t>
            </a:r>
            <a:endParaRPr lang="en-US" altLang="ja-JP" sz="1846" dirty="0"/>
          </a:p>
          <a:p>
            <a:r>
              <a:rPr lang="en-US" altLang="ja-JP" sz="1846" dirty="0"/>
              <a:t> </a:t>
            </a:r>
            <a:r>
              <a:rPr lang="ja-JP" altLang="en-US" sz="1846" b="1" u="sng">
                <a:solidFill>
                  <a:srgbClr val="FF0000"/>
                </a:solidFill>
              </a:rPr>
              <a:t>顕彰制度を実施し、価値多様性を回復</a:t>
            </a:r>
            <a:r>
              <a:rPr lang="ja-JP" altLang="en-US" sz="1846"/>
              <a:t>させる。</a:t>
            </a:r>
          </a:p>
        </p:txBody>
      </p:sp>
      <p:sp>
        <p:nvSpPr>
          <p:cNvPr id="5" name="テキスト ボックス 4">
            <a:extLst>
              <a:ext uri="{FF2B5EF4-FFF2-40B4-BE49-F238E27FC236}">
                <a16:creationId xmlns:a16="http://schemas.microsoft.com/office/drawing/2014/main" id="{491FE516-3B24-BD6F-0D20-F24C39A5739B}"/>
              </a:ext>
            </a:extLst>
          </p:cNvPr>
          <p:cNvSpPr txBox="1"/>
          <p:nvPr/>
        </p:nvSpPr>
        <p:spPr>
          <a:xfrm>
            <a:off x="1" y="1851816"/>
            <a:ext cx="9143999" cy="2138086"/>
          </a:xfrm>
          <a:prstGeom prst="rect">
            <a:avLst/>
          </a:prstGeom>
          <a:noFill/>
        </p:spPr>
        <p:txBody>
          <a:bodyPr wrap="square">
            <a:spAutoFit/>
          </a:bodyPr>
          <a:lstStyle/>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課題</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dirty="0">
                <a:latin typeface="Hiragino Kaku Gothic Pro W3" panose="020B0300000000000000" pitchFamily="34" charset="-128"/>
                <a:ea typeface="Hiragino Kaku Gothic Pro W3" panose="020B0300000000000000" pitchFamily="34" charset="-128"/>
              </a:rPr>
              <a:t>アカデミアでは、</a:t>
            </a:r>
            <a:r>
              <a:rPr kumimoji="1" lang="ja-JP" altLang="en-US" sz="1477">
                <a:latin typeface="Hiragino Kaku Gothic Pro W3" panose="020B0300000000000000" pitchFamily="34" charset="-128"/>
                <a:ea typeface="Hiragino Kaku Gothic Pro W3" panose="020B0300000000000000" pitchFamily="34" charset="-128"/>
              </a:rPr>
              <a:t>論文業績と研究費獲得額に偏って評価される状態にある。特にポジション獲得が重要である若手に大きな影響を与えており、価値多様性が減少している。価値多様性の減少は、全国レベルで大学の価値創造に悪影響を与えている。</a:t>
            </a:r>
            <a:endParaRPr kumimoji="1" lang="en-US" altLang="ja-JP" sz="1477" dirty="0">
              <a:latin typeface="Hiragino Kaku Gothic Pro W3" panose="020B0300000000000000" pitchFamily="34" charset="-128"/>
              <a:ea typeface="Hiragino Kaku Gothic Pro W3" panose="020B0300000000000000" pitchFamily="34" charset="-128"/>
            </a:endParaRPr>
          </a:p>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アクション</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dirty="0">
                <a:latin typeface="Hiragino Kaku Gothic Pro W3" panose="020B0300000000000000" pitchFamily="34" charset="-128"/>
                <a:ea typeface="Hiragino Kaku Gothic Pro W3" panose="020B0300000000000000" pitchFamily="34" charset="-128"/>
              </a:rPr>
              <a:t>必ずしも論文業績や</a:t>
            </a:r>
            <a:r>
              <a:rPr kumimoji="1" lang="ja-JP" altLang="en-US" sz="1477">
                <a:latin typeface="Hiragino Kaku Gothic Pro W3" panose="020B0300000000000000" pitchFamily="34" charset="-128"/>
                <a:ea typeface="Hiragino Kaku Gothic Pro W3" panose="020B0300000000000000" pitchFamily="34" charset="-128"/>
              </a:rPr>
              <a:t>研究費獲得に繋がらないような、新しい価値の創造につながる活動、大学の研究力向上に資する取り組みを公募、あるいは発表の場を定期的に設け、審査の上、顕彰する。</a:t>
            </a:r>
            <a:endParaRPr kumimoji="1" lang="en-US" altLang="ja-JP" sz="1477" dirty="0">
              <a:latin typeface="Hiragino Kaku Gothic Pro W3" panose="020B0300000000000000" pitchFamily="34" charset="-128"/>
              <a:ea typeface="Hiragino Kaku Gothic Pro W3" panose="020B0300000000000000" pitchFamily="34" charset="-128"/>
            </a:endParaRPr>
          </a:p>
          <a:p>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a:latin typeface="Hiragino Kaku Gothic Pro W3" panose="020B0300000000000000" pitchFamily="34" charset="-128"/>
                <a:ea typeface="Hiragino Kaku Gothic Pro W3" panose="020B0300000000000000" pitchFamily="34" charset="-128"/>
              </a:rPr>
              <a:t>期待される効果</a:t>
            </a:r>
            <a:r>
              <a:rPr kumimoji="1" lang="en-US" altLang="ja-JP" sz="1477" b="1" dirty="0">
                <a:latin typeface="Hiragino Kaku Gothic Pro W3" panose="020B0300000000000000" pitchFamily="34" charset="-128"/>
                <a:ea typeface="Hiragino Kaku Gothic Pro W3" panose="020B0300000000000000" pitchFamily="34" charset="-128"/>
              </a:rPr>
              <a:t>】</a:t>
            </a:r>
            <a:r>
              <a:rPr kumimoji="1" lang="ja-JP" altLang="en-US" sz="1477" b="1" dirty="0">
                <a:latin typeface="Hiragino Kaku Gothic Pro W3" panose="020B0300000000000000" pitchFamily="34" charset="-128"/>
                <a:ea typeface="Hiragino Kaku Gothic Pro W3" panose="020B0300000000000000" pitchFamily="34" charset="-128"/>
              </a:rPr>
              <a:t>「</a:t>
            </a:r>
            <a:r>
              <a:rPr kumimoji="1" lang="ja-JP" altLang="en-US" sz="1477">
                <a:latin typeface="Hiragino Kaku Gothic Pro W3" panose="020B0300000000000000" pitchFamily="34" charset="-128"/>
                <a:ea typeface="Hiragino Kaku Gothic Pro W3" panose="020B0300000000000000" pitchFamily="34" charset="-128"/>
              </a:rPr>
              <a:t>論文業績にならないこと、研究費獲得につながらないことはしない」という風潮の増長を抑え、全方位的な新しい取り組みへのチャレンジが後押しされる。</a:t>
            </a:r>
            <a:r>
              <a:rPr lang="ja-JP" altLang="en-US" sz="1477">
                <a:latin typeface="Hiragino Kaku Gothic Pro W3" panose="020B0300000000000000" pitchFamily="34" charset="-128"/>
                <a:ea typeface="Hiragino Kaku Gothic Pro W3" panose="020B0300000000000000" pitchFamily="34" charset="-128"/>
              </a:rPr>
              <a:t>一人ひとりの成長と自己実現を促す魅力ある環境の実現、</a:t>
            </a:r>
            <a:r>
              <a:rPr kumimoji="1" lang="ja-JP" altLang="en-US" sz="1477">
                <a:solidFill>
                  <a:srgbClr val="FF0000"/>
                </a:solidFill>
                <a:latin typeface="Hiragino Kaku Gothic Pro W3" panose="020B0300000000000000" pitchFamily="34" charset="-128"/>
                <a:ea typeface="Hiragino Kaku Gothic Pro W3" panose="020B0300000000000000" pitchFamily="34" charset="-128"/>
              </a:rPr>
              <a:t>研究人材の意欲向上</a:t>
            </a:r>
            <a:r>
              <a:rPr kumimoji="1" lang="ja-JP" altLang="en-US" sz="1477">
                <a:solidFill>
                  <a:srgbClr val="0070C0"/>
                </a:solidFill>
                <a:latin typeface="Hiragino Kaku Gothic Pro W3" panose="020B0300000000000000" pitchFamily="34" charset="-128"/>
                <a:ea typeface="Hiragino Kaku Gothic Pro W3" panose="020B0300000000000000" pitchFamily="34" charset="-128"/>
              </a:rPr>
              <a:t>、</a:t>
            </a:r>
            <a:r>
              <a:rPr kumimoji="1" lang="ja-JP" altLang="en-US" sz="1477">
                <a:latin typeface="Hiragino Kaku Gothic Pro W3" panose="020B0300000000000000" pitchFamily="34" charset="-128"/>
                <a:ea typeface="Hiragino Kaku Gothic Pro W3" panose="020B0300000000000000" pitchFamily="34" charset="-128"/>
              </a:rPr>
              <a:t>研究人材がワクワクして研究に取り組む環境の構築、及び多様な人材の活躍につながることが期待される。</a:t>
            </a:r>
          </a:p>
        </p:txBody>
      </p:sp>
      <p:sp>
        <p:nvSpPr>
          <p:cNvPr id="8" name="テキスト ボックス 7">
            <a:extLst>
              <a:ext uri="{FF2B5EF4-FFF2-40B4-BE49-F238E27FC236}">
                <a16:creationId xmlns:a16="http://schemas.microsoft.com/office/drawing/2014/main" id="{A3A4FEA8-64F2-E838-F981-11C899E934FD}"/>
              </a:ext>
            </a:extLst>
          </p:cNvPr>
          <p:cNvSpPr txBox="1"/>
          <p:nvPr/>
        </p:nvSpPr>
        <p:spPr>
          <a:xfrm>
            <a:off x="0" y="4338620"/>
            <a:ext cx="4718793" cy="1683474"/>
          </a:xfrm>
          <a:prstGeom prst="rect">
            <a:avLst/>
          </a:prstGeom>
          <a:noFill/>
          <a:ln>
            <a:solidFill>
              <a:schemeClr val="accent1">
                <a:shade val="15000"/>
              </a:schemeClr>
            </a:solidFill>
          </a:ln>
        </p:spPr>
        <p:txBody>
          <a:bodyPr wrap="square">
            <a:spAutoFit/>
          </a:bodyPr>
          <a:lstStyle/>
          <a:p>
            <a:r>
              <a:rPr lang="ja-JP" altLang="en-US" sz="1477" b="1">
                <a:latin typeface="Hiragino Kaku Gothic Pro W3" panose="020B0300000000000000" pitchFamily="34" charset="-128"/>
                <a:ea typeface="Hiragino Kaku Gothic Pro W3" panose="020B0300000000000000" pitchFamily="34" charset="-128"/>
              </a:rPr>
              <a:t>・教育革新</a:t>
            </a:r>
            <a:r>
              <a:rPr lang="en-US" altLang="ja-JP" sz="1477" b="1">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新しい教育手法の開発・実施</a:t>
            </a:r>
            <a:endParaRPr lang="en-US" altLang="ja-JP" sz="1477">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・メタサイエンス</a:t>
            </a:r>
            <a:r>
              <a:rPr lang="en-US" altLang="ja-JP" sz="1477" b="1">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科学を科学する取り組み</a:t>
            </a:r>
            <a:endParaRPr lang="en-US" altLang="ja-JP" sz="1477">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・アートとテクノロジーの融合</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・ソフトウエア・データベースの開発</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・ディベート環境の整備</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・生成系</a:t>
            </a:r>
            <a:r>
              <a:rPr lang="en-US" altLang="ja-JP" sz="1477" b="1">
                <a:latin typeface="Hiragino Kaku Gothic Pro W3" panose="020B0300000000000000" pitchFamily="34" charset="-128"/>
                <a:ea typeface="Hiragino Kaku Gothic Pro W3" panose="020B0300000000000000" pitchFamily="34" charset="-128"/>
              </a:rPr>
              <a:t>AI</a:t>
            </a:r>
            <a:r>
              <a:rPr lang="ja-JP" altLang="en-US" sz="1477" b="1">
                <a:latin typeface="Hiragino Kaku Gothic Pro W3" panose="020B0300000000000000" pitchFamily="34" charset="-128"/>
                <a:ea typeface="Hiragino Kaku Gothic Pro W3" panose="020B0300000000000000" pitchFamily="34" charset="-128"/>
              </a:rPr>
              <a:t>の研究・教育への活用</a:t>
            </a:r>
            <a:endParaRPr lang="en-US" altLang="ja-JP" sz="1477" b="1">
              <a:latin typeface="Hiragino Kaku Gothic Pro W3" panose="020B0300000000000000" pitchFamily="34" charset="-128"/>
              <a:ea typeface="Hiragino Kaku Gothic Pro W3" panose="020B0300000000000000" pitchFamily="34" charset="-128"/>
            </a:endParaRPr>
          </a:p>
          <a:p>
            <a:r>
              <a:rPr lang="ja-JP" altLang="en-US" sz="1477" b="1">
                <a:latin typeface="Hiragino Kaku Gothic Pro W3" panose="020B0300000000000000" pitchFamily="34" charset="-128"/>
                <a:ea typeface="Hiragino Kaku Gothic Pro W3" panose="020B0300000000000000" pitchFamily="34" charset="-128"/>
              </a:rPr>
              <a:t>・科学ジャーナルの発行</a:t>
            </a:r>
            <a:endParaRPr lang="en-US" altLang="ja-JP" sz="1477" b="1">
              <a:latin typeface="Hiragino Kaku Gothic Pro W3" panose="020B0300000000000000" pitchFamily="34" charset="-128"/>
              <a:ea typeface="Hiragino Kaku Gothic Pro W3" panose="020B0300000000000000" pitchFamily="34" charset="-128"/>
            </a:endParaRPr>
          </a:p>
        </p:txBody>
      </p:sp>
      <p:sp>
        <p:nvSpPr>
          <p:cNvPr id="27" name="テキスト ボックス 26">
            <a:extLst>
              <a:ext uri="{FF2B5EF4-FFF2-40B4-BE49-F238E27FC236}">
                <a16:creationId xmlns:a16="http://schemas.microsoft.com/office/drawing/2014/main" id="{5F6C6CE4-339C-E36F-E344-5CA9BE93D755}"/>
              </a:ext>
            </a:extLst>
          </p:cNvPr>
          <p:cNvSpPr txBox="1"/>
          <p:nvPr/>
        </p:nvSpPr>
        <p:spPr>
          <a:xfrm>
            <a:off x="1" y="6098526"/>
            <a:ext cx="4718792" cy="603820"/>
          </a:xfrm>
          <a:prstGeom prst="rect">
            <a:avLst/>
          </a:prstGeom>
          <a:noFill/>
        </p:spPr>
        <p:txBody>
          <a:bodyPr wrap="square">
            <a:spAutoFit/>
          </a:bodyPr>
          <a:lstStyle/>
          <a:p>
            <a:pPr indent="-422041"/>
            <a:r>
              <a:rPr lang="ja-JP" altLang="en-US" sz="1108" b="1">
                <a:solidFill>
                  <a:srgbClr val="FF0000"/>
                </a:solidFill>
                <a:latin typeface="Hiragino Kaku Gothic Pro W3" panose="020B0300000000000000" pitchFamily="34" charset="-128"/>
                <a:ea typeface="Hiragino Kaku Gothic Pro W3" panose="020B0300000000000000" pitchFamily="34" charset="-128"/>
              </a:rPr>
              <a:t>これらは論文業績にはつながりにくいため、教員は敬遠しがちであり、現在の日本のアカデミアから遠ざけられてしまっている。イノベーションが起きにくい背景に、価値多様性の減少がある。</a:t>
            </a:r>
          </a:p>
        </p:txBody>
      </p:sp>
      <p:sp>
        <p:nvSpPr>
          <p:cNvPr id="28" name="テキスト ボックス 27">
            <a:extLst>
              <a:ext uri="{FF2B5EF4-FFF2-40B4-BE49-F238E27FC236}">
                <a16:creationId xmlns:a16="http://schemas.microsoft.com/office/drawing/2014/main" id="{0238FC82-95F7-391C-666F-DF3126B4EB53}"/>
              </a:ext>
            </a:extLst>
          </p:cNvPr>
          <p:cNvSpPr txBox="1"/>
          <p:nvPr/>
        </p:nvSpPr>
        <p:spPr>
          <a:xfrm>
            <a:off x="5494525" y="4214045"/>
            <a:ext cx="440442" cy="1808049"/>
          </a:xfrm>
          <a:prstGeom prst="rect">
            <a:avLst/>
          </a:prstGeom>
          <a:solidFill>
            <a:srgbClr val="29D5D4"/>
          </a:solidFill>
        </p:spPr>
        <p:txBody>
          <a:bodyPr vert="eaVert"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価値多様性の増大</a:t>
            </a:r>
          </a:p>
        </p:txBody>
      </p:sp>
      <p:sp>
        <p:nvSpPr>
          <p:cNvPr id="31" name="テキスト ボックス 30">
            <a:extLst>
              <a:ext uri="{FF2B5EF4-FFF2-40B4-BE49-F238E27FC236}">
                <a16:creationId xmlns:a16="http://schemas.microsoft.com/office/drawing/2014/main" id="{E5BED595-B4EF-03B8-B553-195BD73D9B50}"/>
              </a:ext>
            </a:extLst>
          </p:cNvPr>
          <p:cNvSpPr txBox="1"/>
          <p:nvPr/>
        </p:nvSpPr>
        <p:spPr>
          <a:xfrm>
            <a:off x="6306021" y="4436226"/>
            <a:ext cx="1780380" cy="1115434"/>
          </a:xfrm>
          <a:prstGeom prst="rect">
            <a:avLst/>
          </a:prstGeom>
          <a:solidFill>
            <a:srgbClr val="FFFF00"/>
          </a:solidFill>
          <a:ln>
            <a:solidFill>
              <a:schemeClr val="tx1"/>
            </a:solidFill>
          </a:ln>
        </p:spPr>
        <p:txBody>
          <a:bodyPr vert="horz" wrap="square">
            <a:spAutoFit/>
          </a:bodyPr>
          <a:lstStyle/>
          <a:p>
            <a:r>
              <a:rPr lang="ja-JP" altLang="en-US" sz="1662">
                <a:latin typeface="Hiragino Kaku Gothic Pro W3" panose="020B0300000000000000" pitchFamily="34" charset="-128"/>
                <a:ea typeface="Hiragino Kaku Gothic Pro W3" panose="020B0300000000000000" pitchFamily="34" charset="-128"/>
              </a:rPr>
              <a:t>・意欲向上</a:t>
            </a:r>
            <a:endParaRPr lang="en-US" altLang="ja-JP" sz="1662" dirty="0">
              <a:latin typeface="Hiragino Kaku Gothic Pro W3" panose="020B0300000000000000" pitchFamily="34" charset="-128"/>
              <a:ea typeface="Hiragino Kaku Gothic Pro W3" panose="020B0300000000000000" pitchFamily="34" charset="-128"/>
            </a:endParaRPr>
          </a:p>
          <a:p>
            <a:r>
              <a:rPr lang="ja-JP" altLang="en-US" sz="1662">
                <a:latin typeface="Hiragino Kaku Gothic Pro W3" panose="020B0300000000000000" pitchFamily="34" charset="-128"/>
                <a:ea typeface="Hiragino Kaku Gothic Pro W3" panose="020B0300000000000000" pitchFamily="34" charset="-128"/>
              </a:rPr>
              <a:t>・人材を惹きつける魅力的な環境の実現</a:t>
            </a:r>
          </a:p>
        </p:txBody>
      </p:sp>
      <p:sp>
        <p:nvSpPr>
          <p:cNvPr id="32" name="テキスト ボックス 31">
            <a:extLst>
              <a:ext uri="{FF2B5EF4-FFF2-40B4-BE49-F238E27FC236}">
                <a16:creationId xmlns:a16="http://schemas.microsoft.com/office/drawing/2014/main" id="{956B358A-8A2D-57AE-5343-117F07F7D2B7}"/>
              </a:ext>
            </a:extLst>
          </p:cNvPr>
          <p:cNvSpPr txBox="1"/>
          <p:nvPr/>
        </p:nvSpPr>
        <p:spPr>
          <a:xfrm>
            <a:off x="8429435" y="4214045"/>
            <a:ext cx="532646" cy="1789055"/>
          </a:xfrm>
          <a:prstGeom prst="rect">
            <a:avLst/>
          </a:prstGeom>
          <a:solidFill>
            <a:srgbClr val="29D5D4"/>
          </a:solidFill>
        </p:spPr>
        <p:txBody>
          <a:bodyPr vert="wordArtVertRtl" wrap="square" anchor="ctr" anchorCtr="0">
            <a:spAutoFit/>
          </a:bodyPr>
          <a:lstStyle/>
          <a:p>
            <a:r>
              <a:rPr lang="ja-JP" altLang="en-US" sz="1662" kern="0" spc="-1108">
                <a:solidFill>
                  <a:srgbClr val="FF0000"/>
                </a:solidFill>
                <a:latin typeface="Hiragino Kaku Gothic Pro W3" panose="020B0300000000000000" pitchFamily="34" charset="-128"/>
                <a:ea typeface="Hiragino Kaku Gothic Pro W3" panose="020B0300000000000000" pitchFamily="34" charset="-128"/>
              </a:rPr>
              <a:t>研究力の向上</a:t>
            </a:r>
          </a:p>
        </p:txBody>
      </p:sp>
      <p:sp>
        <p:nvSpPr>
          <p:cNvPr id="33" name="テキスト ボックス 32">
            <a:extLst>
              <a:ext uri="{FF2B5EF4-FFF2-40B4-BE49-F238E27FC236}">
                <a16:creationId xmlns:a16="http://schemas.microsoft.com/office/drawing/2014/main" id="{37D8F529-7D3D-0D9D-3C17-0CF0471C5491}"/>
              </a:ext>
            </a:extLst>
          </p:cNvPr>
          <p:cNvSpPr txBox="1"/>
          <p:nvPr/>
        </p:nvSpPr>
        <p:spPr>
          <a:xfrm>
            <a:off x="4795501" y="4214045"/>
            <a:ext cx="440442" cy="1808049"/>
          </a:xfrm>
          <a:prstGeom prst="rect">
            <a:avLst/>
          </a:prstGeom>
          <a:solidFill>
            <a:srgbClr val="29D5D4"/>
          </a:solidFill>
        </p:spPr>
        <p:txBody>
          <a:bodyPr vert="eaVert"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顕彰制度の実施</a:t>
            </a:r>
          </a:p>
        </p:txBody>
      </p:sp>
      <p:sp>
        <p:nvSpPr>
          <p:cNvPr id="34" name="右矢印 33">
            <a:extLst>
              <a:ext uri="{FF2B5EF4-FFF2-40B4-BE49-F238E27FC236}">
                <a16:creationId xmlns:a16="http://schemas.microsoft.com/office/drawing/2014/main" id="{A1565D15-E82D-6755-5962-A285A07DD7D6}"/>
              </a:ext>
            </a:extLst>
          </p:cNvPr>
          <p:cNvSpPr/>
          <p:nvPr/>
        </p:nvSpPr>
        <p:spPr>
          <a:xfrm>
            <a:off x="5290496"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5" name="右矢印 34">
            <a:extLst>
              <a:ext uri="{FF2B5EF4-FFF2-40B4-BE49-F238E27FC236}">
                <a16:creationId xmlns:a16="http://schemas.microsoft.com/office/drawing/2014/main" id="{E06ECB42-2537-68D9-20DD-48DE1D34A37B}"/>
              </a:ext>
            </a:extLst>
          </p:cNvPr>
          <p:cNvSpPr/>
          <p:nvPr/>
        </p:nvSpPr>
        <p:spPr>
          <a:xfrm>
            <a:off x="6038303"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6" name="右矢印 35">
            <a:extLst>
              <a:ext uri="{FF2B5EF4-FFF2-40B4-BE49-F238E27FC236}">
                <a16:creationId xmlns:a16="http://schemas.microsoft.com/office/drawing/2014/main" id="{133969F4-7CB5-D681-70E8-0022DF893A74}"/>
              </a:ext>
            </a:extLst>
          </p:cNvPr>
          <p:cNvSpPr/>
          <p:nvPr/>
        </p:nvSpPr>
        <p:spPr>
          <a:xfrm>
            <a:off x="8243495" y="4862491"/>
            <a:ext cx="164381" cy="525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2BCADFB6-8CFC-ABEF-89D2-E3DF9A3352CA}"/>
              </a:ext>
            </a:extLst>
          </p:cNvPr>
          <p:cNvSpPr txBox="1"/>
          <p:nvPr/>
        </p:nvSpPr>
        <p:spPr>
          <a:xfrm>
            <a:off x="0" y="3972759"/>
            <a:ext cx="2765564" cy="348109"/>
          </a:xfrm>
          <a:prstGeom prst="rect">
            <a:avLst/>
          </a:prstGeom>
          <a:solidFill>
            <a:srgbClr val="00B050"/>
          </a:solidFill>
          <a:ln w="12700">
            <a:solidFill>
              <a:srgbClr val="7030A0"/>
            </a:solidFill>
          </a:ln>
        </p:spPr>
        <p:txBody>
          <a:bodyPr wrap="square">
            <a:spAutoFit/>
          </a:bodyPr>
          <a:lstStyle/>
          <a:p>
            <a:r>
              <a:rPr lang="ja-JP" altLang="en-US" sz="1662">
                <a:solidFill>
                  <a:schemeClr val="bg1"/>
                </a:solidFill>
                <a:latin typeface="Hiragino Kaku Gothic Pro W3" panose="020B0300000000000000" pitchFamily="34" charset="-128"/>
                <a:ea typeface="Hiragino Kaku Gothic Pro W3" panose="020B0300000000000000" pitchFamily="34" charset="-128"/>
              </a:rPr>
              <a:t>期待される取り組みの例</a:t>
            </a:r>
            <a:r>
              <a:rPr lang="en-US" altLang="ja-JP" sz="1662">
                <a:solidFill>
                  <a:schemeClr val="bg1"/>
                </a:solidFill>
                <a:latin typeface="Hiragino Kaku Gothic Pro W3" panose="020B0300000000000000" pitchFamily="34" charset="-128"/>
                <a:ea typeface="Hiragino Kaku Gothic Pro W3" panose="020B0300000000000000" pitchFamily="34" charset="-128"/>
              </a:rPr>
              <a:t>:</a:t>
            </a:r>
            <a:endParaRPr lang="ja-JP" altLang="en-US" sz="1662">
              <a:solidFill>
                <a:schemeClr val="bg1"/>
              </a:solidFill>
              <a:latin typeface="Hiragino Kaku Gothic Pro W3" panose="020B0300000000000000" pitchFamily="34" charset="-128"/>
              <a:ea typeface="Hiragino Kaku Gothic Pro W3" panose="020B0300000000000000" pitchFamily="34" charset="-128"/>
            </a:endParaRPr>
          </a:p>
        </p:txBody>
      </p:sp>
      <p:sp>
        <p:nvSpPr>
          <p:cNvPr id="6" name="テキスト ボックス 5">
            <a:extLst>
              <a:ext uri="{FF2B5EF4-FFF2-40B4-BE49-F238E27FC236}">
                <a16:creationId xmlns:a16="http://schemas.microsoft.com/office/drawing/2014/main" id="{0EF6C402-0028-067E-4A62-D8BFE0C076A3}"/>
              </a:ext>
            </a:extLst>
          </p:cNvPr>
          <p:cNvSpPr txBox="1"/>
          <p:nvPr/>
        </p:nvSpPr>
        <p:spPr>
          <a:xfrm>
            <a:off x="5765007" y="16801"/>
            <a:ext cx="3378994" cy="523220"/>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⭐️価値多様性を向上させて意欲向上・イノベーションが起こりやすくする</a:t>
            </a:r>
          </a:p>
        </p:txBody>
      </p:sp>
      <p:sp>
        <p:nvSpPr>
          <p:cNvPr id="7" name="テキスト ボックス 6">
            <a:extLst>
              <a:ext uri="{FF2B5EF4-FFF2-40B4-BE49-F238E27FC236}">
                <a16:creationId xmlns:a16="http://schemas.microsoft.com/office/drawing/2014/main" id="{A430B629-AAFC-5265-1570-403675298963}"/>
              </a:ext>
            </a:extLst>
          </p:cNvPr>
          <p:cNvSpPr txBox="1"/>
          <p:nvPr/>
        </p:nvSpPr>
        <p:spPr>
          <a:xfrm>
            <a:off x="4850914" y="6010202"/>
            <a:ext cx="4038285" cy="830997"/>
          </a:xfrm>
          <a:prstGeom prst="rect">
            <a:avLst/>
          </a:prstGeom>
          <a:noFill/>
          <a:ln>
            <a:solidFill>
              <a:schemeClr val="tx1"/>
            </a:solidFill>
          </a:ln>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以下にも価値多様性向上効果がある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D. HQA</a:t>
            </a:r>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法による研究成果の評価</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r>
              <a:rPr kumimoji="1"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a:t>
            </a:r>
            <a:r>
              <a:rPr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2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入試で「推し研」を問うことによる入学前意欲向上</a:t>
            </a:r>
            <a:endParaRPr kumimoji="1" lang="en-US" altLang="ja-JP" sz="12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08881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角丸四角形 95">
            <a:extLst>
              <a:ext uri="{FF2B5EF4-FFF2-40B4-BE49-F238E27FC236}">
                <a16:creationId xmlns:a16="http://schemas.microsoft.com/office/drawing/2014/main" id="{33906BD1-21DA-DF89-59C4-B783307B119D}"/>
              </a:ext>
            </a:extLst>
          </p:cNvPr>
          <p:cNvSpPr/>
          <p:nvPr/>
        </p:nvSpPr>
        <p:spPr>
          <a:xfrm>
            <a:off x="5823919" y="2349411"/>
            <a:ext cx="3094866" cy="209518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9" name="テキスト ボックス 58">
            <a:extLst>
              <a:ext uri="{FF2B5EF4-FFF2-40B4-BE49-F238E27FC236}">
                <a16:creationId xmlns:a16="http://schemas.microsoft.com/office/drawing/2014/main" id="{B6EA6F43-47B2-7AAB-1747-B5BF4A2586B6}"/>
              </a:ext>
            </a:extLst>
          </p:cNvPr>
          <p:cNvSpPr txBox="1"/>
          <p:nvPr/>
        </p:nvSpPr>
        <p:spPr>
          <a:xfrm>
            <a:off x="-1302" y="2210265"/>
            <a:ext cx="5452810" cy="546945"/>
          </a:xfrm>
          <a:prstGeom prst="rect">
            <a:avLst/>
          </a:prstGeom>
          <a:solidFill>
            <a:schemeClr val="bg1">
              <a:lumMod val="95000"/>
            </a:schemeClr>
          </a:solidFill>
        </p:spPr>
        <p:txBody>
          <a:bodyPr wrap="square" rtlCol="0">
            <a:spAutoFit/>
          </a:bodyPr>
          <a:lstStyle/>
          <a:p>
            <a:r>
              <a:rPr kumimoji="1" lang="en-US" altLang="ja-JP" sz="1477" dirty="0"/>
              <a:t>PI</a:t>
            </a:r>
            <a:r>
              <a:rPr kumimoji="1" lang="ja-JP" altLang="en-US" sz="1477"/>
              <a:t>の</a:t>
            </a:r>
            <a:r>
              <a:rPr kumimoji="1" lang="ja-JP" altLang="en-US" sz="1477" b="1" u="sng"/>
              <a:t>独立を担保</a:t>
            </a:r>
            <a:r>
              <a:rPr kumimoji="1" lang="ja-JP" altLang="en-US" sz="1477"/>
              <a:t>しつつ、</a:t>
            </a:r>
            <a:r>
              <a:rPr kumimoji="1" lang="en-US" altLang="ja-JP" sz="1477" dirty="0"/>
              <a:t>5〜10</a:t>
            </a:r>
            <a:r>
              <a:rPr kumimoji="1" lang="ja-JP" altLang="en-US" sz="1477"/>
              <a:t>ユニット間の 相互連携を利害共有によって強化。研究対象と研究手法の二軸で編成。</a:t>
            </a:r>
            <a:endParaRPr kumimoji="1" lang="en-US" altLang="ja-JP" sz="1477" dirty="0"/>
          </a:p>
        </p:txBody>
      </p:sp>
      <p:sp>
        <p:nvSpPr>
          <p:cNvPr id="3" name="テキスト ボックス 2">
            <a:extLst>
              <a:ext uri="{FF2B5EF4-FFF2-40B4-BE49-F238E27FC236}">
                <a16:creationId xmlns:a16="http://schemas.microsoft.com/office/drawing/2014/main" id="{B0284A01-E51D-ADF0-2BA4-5FD1F121F248}"/>
              </a:ext>
            </a:extLst>
          </p:cNvPr>
          <p:cNvSpPr txBox="1"/>
          <p:nvPr/>
        </p:nvSpPr>
        <p:spPr>
          <a:xfrm>
            <a:off x="0" y="0"/>
            <a:ext cx="9124896"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C. </a:t>
            </a:r>
            <a:r>
              <a:rPr lang="ja-JP" altLang="en-US" sz="2400"/>
              <a:t>ユニットクラスター制の導入</a:t>
            </a:r>
          </a:p>
        </p:txBody>
      </p:sp>
      <p:sp>
        <p:nvSpPr>
          <p:cNvPr id="43" name="テキスト ボックス 42">
            <a:extLst>
              <a:ext uri="{FF2B5EF4-FFF2-40B4-BE49-F238E27FC236}">
                <a16:creationId xmlns:a16="http://schemas.microsoft.com/office/drawing/2014/main" id="{89AAF6AA-35F7-02DF-B9C6-BCFC100178A3}"/>
              </a:ext>
            </a:extLst>
          </p:cNvPr>
          <p:cNvSpPr txBox="1"/>
          <p:nvPr/>
        </p:nvSpPr>
        <p:spPr>
          <a:xfrm>
            <a:off x="-1301" y="3130255"/>
            <a:ext cx="5452809" cy="3729226"/>
          </a:xfrm>
          <a:prstGeom prst="rect">
            <a:avLst/>
          </a:prstGeom>
          <a:solidFill>
            <a:schemeClr val="bg1">
              <a:lumMod val="95000"/>
            </a:schemeClr>
          </a:solidFill>
          <a:ln>
            <a:noFill/>
          </a:ln>
        </p:spPr>
        <p:txBody>
          <a:bodyPr wrap="square" rtlCol="0">
            <a:spAutoFit/>
          </a:bodyPr>
          <a:lstStyle>
            <a:defPPr>
              <a:defRPr lang="ja-JP"/>
            </a:defPPr>
          </a:lstStyle>
          <a:p>
            <a:pPr marL="135003" indent="-342909"/>
            <a:r>
              <a:rPr lang="en-US" altLang="ja-JP" sz="1477" dirty="0">
                <a:latin typeface="Hiragino Kaku Gothic Pro W3" panose="020B0300000000000000" pitchFamily="34" charset="-128"/>
                <a:ea typeface="Hiragino Kaku Gothic Pro W3" panose="020B0300000000000000" pitchFamily="34" charset="-128"/>
              </a:rPr>
              <a:t>1. </a:t>
            </a:r>
            <a:r>
              <a:rPr lang="ja-JP" altLang="en-US" sz="1477" b="1">
                <a:latin typeface="Hiragino Kaku Gothic Pro W3" panose="020B0300000000000000" pitchFamily="34" charset="-128"/>
                <a:ea typeface="Hiragino Kaku Gothic Pro W3" panose="020B0300000000000000" pitchFamily="34" charset="-128"/>
              </a:rPr>
              <a:t>多忙の改善</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クラスター内で雑務の分担処理が可能 </a:t>
            </a:r>
            <a:r>
              <a:rPr lang="en-US" altLang="ja-JP" sz="1477" dirty="0">
                <a:latin typeface="Hiragino Kaku Gothic Pro W3" panose="020B0300000000000000" pitchFamily="34" charset="-128"/>
                <a:ea typeface="Hiragino Kaku Gothic Pro W3" panose="020B0300000000000000" pitchFamily="34" charset="-128"/>
              </a:rPr>
              <a:t>(</a:t>
            </a:r>
            <a:r>
              <a:rPr lang="ja-JP" altLang="en-US" sz="1477">
                <a:latin typeface="Hiragino Kaku Gothic Pro W3" panose="020B0300000000000000" pitchFamily="34" charset="-128"/>
                <a:ea typeface="Hiragino Kaku Gothic Pro W3" panose="020B0300000000000000" pitchFamily="34" charset="-128"/>
              </a:rPr>
              <a:t>研究時間の確保</a:t>
            </a:r>
            <a:r>
              <a:rPr lang="en-US" altLang="ja-JP" sz="1477" dirty="0">
                <a:latin typeface="Hiragino Kaku Gothic Pro W3" panose="020B0300000000000000" pitchFamily="34" charset="-128"/>
                <a:ea typeface="Hiragino Kaku Gothic Pro W3" panose="020B0300000000000000" pitchFamily="34" charset="-128"/>
              </a:rPr>
              <a:t>)</a:t>
            </a:r>
          </a:p>
          <a:p>
            <a:pPr marL="135003" indent="-342909"/>
            <a:r>
              <a:rPr lang="en-US" altLang="ja-JP" sz="1477" dirty="0">
                <a:latin typeface="Hiragino Kaku Gothic Pro W3" panose="020B0300000000000000" pitchFamily="34" charset="-128"/>
                <a:ea typeface="Hiragino Kaku Gothic Pro W3" panose="020B0300000000000000" pitchFamily="34" charset="-128"/>
              </a:rPr>
              <a:t>2. </a:t>
            </a:r>
            <a:r>
              <a:rPr lang="ja-JP" altLang="en-US" sz="1477" b="1">
                <a:latin typeface="Hiragino Kaku Gothic Pro W3" panose="020B0300000000000000" pitchFamily="34" charset="-128"/>
                <a:ea typeface="Hiragino Kaku Gothic Pro W3" panose="020B0300000000000000" pitchFamily="34" charset="-128"/>
              </a:rPr>
              <a:t>研究</a:t>
            </a:r>
            <a:r>
              <a:rPr lang="ja-JP" altLang="en-US" sz="1477" b="1">
                <a:solidFill>
                  <a:srgbClr val="FF0000"/>
                </a:solidFill>
                <a:latin typeface="Hiragino Kaku Gothic Pro W3" panose="020B0300000000000000" pitchFamily="34" charset="-128"/>
                <a:ea typeface="Hiragino Kaku Gothic Pro W3" panose="020B0300000000000000" pitchFamily="34" charset="-128"/>
              </a:rPr>
              <a:t>意欲向上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周囲から「研究アイデア」や「いいね」がもらいやすい。</a:t>
            </a:r>
          </a:p>
          <a:p>
            <a:pPr marL="135003" indent="-342909"/>
            <a:r>
              <a:rPr lang="en-US" altLang="ja-JP" sz="1477" dirty="0">
                <a:latin typeface="Hiragino Kaku Gothic Pro W3" panose="020B0300000000000000" pitchFamily="34" charset="-128"/>
                <a:ea typeface="Hiragino Kaku Gothic Pro W3" panose="020B0300000000000000" pitchFamily="34" charset="-128"/>
              </a:rPr>
              <a:t>3. </a:t>
            </a:r>
            <a:r>
              <a:rPr lang="ja-JP" altLang="en-US" sz="1477" b="1">
                <a:latin typeface="Hiragino Kaku Gothic Pro W3" panose="020B0300000000000000" pitchFamily="34" charset="-128"/>
                <a:ea typeface="Hiragino Kaku Gothic Pro W3" panose="020B0300000000000000" pitchFamily="34" charset="-128"/>
              </a:rPr>
              <a:t>研究不正・ハラスメント対策</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大人数では起こりにくい</a:t>
            </a:r>
          </a:p>
          <a:p>
            <a:pPr marL="135003" indent="-342909"/>
            <a:r>
              <a:rPr lang="en-US" altLang="ja-JP" sz="1477" dirty="0">
                <a:latin typeface="Hiragino Kaku Gothic Pro W3" panose="020B0300000000000000" pitchFamily="34" charset="-128"/>
                <a:ea typeface="Hiragino Kaku Gothic Pro W3" panose="020B0300000000000000" pitchFamily="34" charset="-128"/>
              </a:rPr>
              <a:t>4. </a:t>
            </a:r>
            <a:r>
              <a:rPr lang="ja-JP" altLang="en-US" sz="1477" b="1">
                <a:latin typeface="Hiragino Kaku Gothic Pro W3" panose="020B0300000000000000" pitchFamily="34" charset="-128"/>
                <a:ea typeface="Hiragino Kaku Gothic Pro W3" panose="020B0300000000000000" pitchFamily="34" charset="-128"/>
              </a:rPr>
              <a:t>研究技術向上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集団には様々な技術・ノウハウが蓄積</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5. </a:t>
            </a:r>
            <a:r>
              <a:rPr lang="ja-JP" altLang="en-US" sz="1477" b="1">
                <a:latin typeface="Hiragino Kaku Gothic Pro W3" panose="020B0300000000000000" pitchFamily="34" charset="-128"/>
                <a:ea typeface="Hiragino Kaku Gothic Pro W3" panose="020B0300000000000000" pitchFamily="34" charset="-128"/>
              </a:rPr>
              <a:t>セレンディピティ</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en-US" altLang="ja-JP" sz="1477" b="1"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着想が生まれやすく、実現しやすい</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6. </a:t>
            </a:r>
            <a:r>
              <a:rPr lang="ja-JP" altLang="en-US" sz="1477" b="1">
                <a:latin typeface="Hiragino Kaku Gothic Pro W3" panose="020B0300000000000000" pitchFamily="34" charset="-128"/>
                <a:ea typeface="Hiragino Kaku Gothic Pro W3" panose="020B0300000000000000" pitchFamily="34" charset="-128"/>
              </a:rPr>
              <a:t>能力採用の促進</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クラスターに必要な能力を持った人がリクルートされる</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インブリーディングの抑制</a:t>
            </a:r>
            <a:r>
              <a:rPr lang="en-US" altLang="ja-JP" sz="1477" dirty="0">
                <a:latin typeface="Hiragino Kaku Gothic Pro W3" panose="020B0300000000000000" pitchFamily="34" charset="-128"/>
                <a:ea typeface="Hiragino Kaku Gothic Pro W3" panose="020B0300000000000000" pitchFamily="34" charset="-128"/>
              </a:rPr>
              <a:t>)</a:t>
            </a:r>
          </a:p>
          <a:p>
            <a:pPr marL="135003" indent="-342909"/>
            <a:r>
              <a:rPr lang="en-US" altLang="ja-JP" sz="1477" dirty="0">
                <a:latin typeface="Hiragino Kaku Gothic Pro W3" panose="020B0300000000000000" pitchFamily="34" charset="-128"/>
                <a:ea typeface="Hiragino Kaku Gothic Pro W3" panose="020B0300000000000000" pitchFamily="34" charset="-128"/>
              </a:rPr>
              <a:t>7. </a:t>
            </a:r>
            <a:r>
              <a:rPr lang="ja-JP" altLang="en-US" sz="1477" b="1">
                <a:latin typeface="Hiragino Kaku Gothic Pro W3" panose="020B0300000000000000" pitchFamily="34" charset="-128"/>
                <a:ea typeface="Hiragino Kaku Gothic Pro W3" panose="020B0300000000000000" pitchFamily="34" charset="-128"/>
              </a:rPr>
              <a:t>効率的予算使用</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クラスター内は機器を共有</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8. </a:t>
            </a:r>
            <a:r>
              <a:rPr lang="ja-JP" altLang="en-US" sz="1477" b="1">
                <a:latin typeface="Hiragino Kaku Gothic Pro W3" panose="020B0300000000000000" pitchFamily="34" charset="-128"/>
                <a:ea typeface="Hiragino Kaku Gothic Pro W3" panose="020B0300000000000000" pitchFamily="34" charset="-128"/>
              </a:rPr>
              <a:t>人脈形成が容易に</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大学院生にとって魅力アップ</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9. </a:t>
            </a:r>
            <a:r>
              <a:rPr lang="ja-JP" altLang="en-US" sz="1477" b="1">
                <a:latin typeface="Hiragino Kaku Gothic Pro W3" panose="020B0300000000000000" pitchFamily="34" charset="-128"/>
                <a:ea typeface="Hiragino Kaku Gothic Pro W3" panose="020B0300000000000000" pitchFamily="34" charset="-128"/>
              </a:rPr>
              <a:t>研究の大規模集約化による拠点形成</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研究の高度化</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10. </a:t>
            </a:r>
            <a:r>
              <a:rPr lang="ja-JP" altLang="en-US" sz="1477" b="1">
                <a:solidFill>
                  <a:srgbClr val="FF0000"/>
                </a:solidFill>
                <a:latin typeface="Hiragino Kaku Gothic Pro W3" panose="020B0300000000000000" pitchFamily="34" charset="-128"/>
                <a:ea typeface="Hiragino Kaku Gothic Pro W3" panose="020B0300000000000000" pitchFamily="34" charset="-128"/>
              </a:rPr>
              <a:t>価値多様性の向上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顔の見える関係では、評価軸が増大</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11. </a:t>
            </a:r>
            <a:r>
              <a:rPr lang="ja-JP" altLang="en-US" sz="1477" b="1" dirty="0">
                <a:latin typeface="Hiragino Kaku Gothic Pro W3" panose="020B0300000000000000" pitchFamily="34" charset="-128"/>
                <a:ea typeface="Hiragino Kaku Gothic Pro W3" panose="020B0300000000000000" pitchFamily="34" charset="-128"/>
              </a:rPr>
              <a:t>帰属意識向上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dirty="0">
                <a:latin typeface="Hiragino Kaku Gothic Pro W3" panose="020B0300000000000000" pitchFamily="34" charset="-128"/>
                <a:ea typeface="Hiragino Kaku Gothic Pro W3" panose="020B0300000000000000" pitchFamily="34" charset="-128"/>
              </a:rPr>
              <a:t>人材間の協力体制</a:t>
            </a:r>
            <a:r>
              <a:rPr lang="ja-JP" altLang="en-US" sz="1477">
                <a:latin typeface="Hiragino Kaku Gothic Pro W3" panose="020B0300000000000000" pitchFamily="34" charset="-128"/>
                <a:ea typeface="Hiragino Kaku Gothic Pro W3" panose="020B0300000000000000" pitchFamily="34" charset="-128"/>
              </a:rPr>
              <a:t>が強化</a:t>
            </a:r>
            <a:endParaRPr lang="en-US" altLang="ja-JP" sz="1477" dirty="0">
              <a:latin typeface="Hiragino Kaku Gothic Pro W3" panose="020B0300000000000000" pitchFamily="34" charset="-128"/>
              <a:ea typeface="Hiragino Kaku Gothic Pro W3" panose="020B0300000000000000" pitchFamily="34" charset="-128"/>
            </a:endParaRPr>
          </a:p>
          <a:p>
            <a:pPr marL="135003" indent="-342909"/>
            <a:r>
              <a:rPr lang="en-US" altLang="ja-JP" sz="1477" dirty="0">
                <a:latin typeface="Hiragino Kaku Gothic Pro W3" panose="020B0300000000000000" pitchFamily="34" charset="-128"/>
                <a:ea typeface="Hiragino Kaku Gothic Pro W3" panose="020B0300000000000000" pitchFamily="34" charset="-128"/>
              </a:rPr>
              <a:t>12. </a:t>
            </a:r>
            <a:r>
              <a:rPr lang="ja-JP" altLang="en-US" sz="1477" b="1">
                <a:latin typeface="Hiragino Kaku Gothic Pro W3" panose="020B0300000000000000" pitchFamily="34" charset="-128"/>
                <a:ea typeface="Hiragino Kaku Gothic Pro W3" panose="020B0300000000000000" pitchFamily="34" charset="-128"/>
              </a:rPr>
              <a:t>教育の質の向上</a:t>
            </a:r>
            <a:r>
              <a:rPr lang="en-US" altLang="ja-JP" sz="1477" b="1" dirty="0">
                <a:latin typeface="Hiragino Kaku Gothic Pro W3" panose="020B0300000000000000" pitchFamily="34" charset="-128"/>
                <a:ea typeface="Hiragino Kaku Gothic Pro W3" panose="020B0300000000000000" pitchFamily="34" charset="-128"/>
              </a:rPr>
              <a:t>:</a:t>
            </a:r>
            <a:r>
              <a:rPr lang="en-US" altLang="ja-JP" sz="1477" dirty="0">
                <a:latin typeface="Hiragino Kaku Gothic Pro W3" panose="020B0300000000000000" pitchFamily="34" charset="-128"/>
                <a:ea typeface="Hiragino Kaku Gothic Pro W3" panose="020B0300000000000000" pitchFamily="34" charset="-128"/>
              </a:rPr>
              <a:t> </a:t>
            </a:r>
            <a:r>
              <a:rPr lang="ja-JP" altLang="en-US" sz="1477">
                <a:latin typeface="Hiragino Kaku Gothic Pro W3" panose="020B0300000000000000" pitchFamily="34" charset="-128"/>
                <a:ea typeface="Hiragino Kaku Gothic Pro W3" panose="020B0300000000000000" pitchFamily="34" charset="-128"/>
              </a:rPr>
              <a:t>クラスター内人材の育成インセンティブが向上</a:t>
            </a:r>
            <a:r>
              <a:rPr lang="en-US" altLang="ja-JP" sz="1477" dirty="0">
                <a:latin typeface="Hiragino Kaku Gothic Pro W3" panose="020B0300000000000000" pitchFamily="34" charset="-128"/>
                <a:ea typeface="Hiragino Kaku Gothic Pro W3" panose="020B0300000000000000" pitchFamily="34" charset="-128"/>
              </a:rPr>
              <a:t> </a:t>
            </a:r>
          </a:p>
        </p:txBody>
      </p:sp>
      <p:grpSp>
        <p:nvGrpSpPr>
          <p:cNvPr id="42" name="グループ化 41">
            <a:extLst>
              <a:ext uri="{FF2B5EF4-FFF2-40B4-BE49-F238E27FC236}">
                <a16:creationId xmlns:a16="http://schemas.microsoft.com/office/drawing/2014/main" id="{EA7FF7D4-A3C6-A5BD-5D45-6F1180ACEC56}"/>
              </a:ext>
            </a:extLst>
          </p:cNvPr>
          <p:cNvGrpSpPr/>
          <p:nvPr/>
        </p:nvGrpSpPr>
        <p:grpSpPr>
          <a:xfrm>
            <a:off x="6080210" y="3117267"/>
            <a:ext cx="1249350" cy="567886"/>
            <a:chOff x="7054557" y="5188357"/>
            <a:chExt cx="1673266" cy="760575"/>
          </a:xfrm>
        </p:grpSpPr>
        <p:sp>
          <p:nvSpPr>
            <p:cNvPr id="9" name="正方形/長方形 8">
              <a:extLst>
                <a:ext uri="{FF2B5EF4-FFF2-40B4-BE49-F238E27FC236}">
                  <a16:creationId xmlns:a16="http://schemas.microsoft.com/office/drawing/2014/main" id="{FC314EA4-8A9B-EE68-9A43-7AADC5D8EB70}"/>
                </a:ext>
              </a:extLst>
            </p:cNvPr>
            <p:cNvSpPr/>
            <p:nvPr/>
          </p:nvSpPr>
          <p:spPr>
            <a:xfrm>
              <a:off x="7054557" y="5188357"/>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0" name="円/楕円 9">
              <a:extLst>
                <a:ext uri="{FF2B5EF4-FFF2-40B4-BE49-F238E27FC236}">
                  <a16:creationId xmlns:a16="http://schemas.microsoft.com/office/drawing/2014/main" id="{64A10D96-CDD3-B116-9600-A3F54A924170}"/>
                </a:ext>
              </a:extLst>
            </p:cNvPr>
            <p:cNvSpPr/>
            <p:nvPr/>
          </p:nvSpPr>
          <p:spPr>
            <a:xfrm>
              <a:off x="7171567" y="5246863"/>
              <a:ext cx="643564" cy="643564"/>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1" name="テキスト ボックス 10">
              <a:extLst>
                <a:ext uri="{FF2B5EF4-FFF2-40B4-BE49-F238E27FC236}">
                  <a16:creationId xmlns:a16="http://schemas.microsoft.com/office/drawing/2014/main" id="{07030069-6057-4D85-4B5F-4A910DC89872}"/>
                </a:ext>
              </a:extLst>
            </p:cNvPr>
            <p:cNvSpPr txBox="1"/>
            <p:nvPr/>
          </p:nvSpPr>
          <p:spPr>
            <a:xfrm>
              <a:off x="7132173" y="5354304"/>
              <a:ext cx="756490"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准教授</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sp>
          <p:nvSpPr>
            <p:cNvPr id="12" name="円/楕円 11">
              <a:extLst>
                <a:ext uri="{FF2B5EF4-FFF2-40B4-BE49-F238E27FC236}">
                  <a16:creationId xmlns:a16="http://schemas.microsoft.com/office/drawing/2014/main" id="{612EC2F4-E273-D041-D87C-04946C890BF7}"/>
                </a:ext>
              </a:extLst>
            </p:cNvPr>
            <p:cNvSpPr/>
            <p:nvPr/>
          </p:nvSpPr>
          <p:spPr>
            <a:xfrm>
              <a:off x="7879486" y="5448508"/>
              <a:ext cx="351035" cy="351035"/>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grpSp>
      <p:grpSp>
        <p:nvGrpSpPr>
          <p:cNvPr id="44" name="グループ化 43">
            <a:extLst>
              <a:ext uri="{FF2B5EF4-FFF2-40B4-BE49-F238E27FC236}">
                <a16:creationId xmlns:a16="http://schemas.microsoft.com/office/drawing/2014/main" id="{80A6DD42-2A72-D986-17ED-A7AB1917B4E7}"/>
              </a:ext>
            </a:extLst>
          </p:cNvPr>
          <p:cNvGrpSpPr/>
          <p:nvPr/>
        </p:nvGrpSpPr>
        <p:grpSpPr>
          <a:xfrm>
            <a:off x="6079207" y="3766169"/>
            <a:ext cx="1249350" cy="567886"/>
            <a:chOff x="7053471" y="6059694"/>
            <a:chExt cx="1673266" cy="760575"/>
          </a:xfrm>
        </p:grpSpPr>
        <p:sp>
          <p:nvSpPr>
            <p:cNvPr id="13" name="正方形/長方形 12">
              <a:extLst>
                <a:ext uri="{FF2B5EF4-FFF2-40B4-BE49-F238E27FC236}">
                  <a16:creationId xmlns:a16="http://schemas.microsoft.com/office/drawing/2014/main" id="{3558E84C-D5C5-24D0-AF0F-028DCC81478D}"/>
                </a:ext>
              </a:extLst>
            </p:cNvPr>
            <p:cNvSpPr/>
            <p:nvPr/>
          </p:nvSpPr>
          <p:spPr>
            <a:xfrm>
              <a:off x="7053471" y="6059694"/>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4" name="円/楕円 13">
              <a:extLst>
                <a:ext uri="{FF2B5EF4-FFF2-40B4-BE49-F238E27FC236}">
                  <a16:creationId xmlns:a16="http://schemas.microsoft.com/office/drawing/2014/main" id="{6991757F-D8D7-4B5F-C0CE-016927FC8404}"/>
                </a:ext>
              </a:extLst>
            </p:cNvPr>
            <p:cNvSpPr/>
            <p:nvPr/>
          </p:nvSpPr>
          <p:spPr>
            <a:xfrm>
              <a:off x="7170482" y="6118199"/>
              <a:ext cx="643564" cy="643564"/>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15" name="テキスト ボックス 14">
              <a:extLst>
                <a:ext uri="{FF2B5EF4-FFF2-40B4-BE49-F238E27FC236}">
                  <a16:creationId xmlns:a16="http://schemas.microsoft.com/office/drawing/2014/main" id="{25EF8825-A080-5E4C-EB9F-2094171205DB}"/>
                </a:ext>
              </a:extLst>
            </p:cNvPr>
            <p:cNvSpPr txBox="1"/>
            <p:nvPr/>
          </p:nvSpPr>
          <p:spPr>
            <a:xfrm>
              <a:off x="7120049" y="6228590"/>
              <a:ext cx="768871"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助教</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grpSp>
      <p:grpSp>
        <p:nvGrpSpPr>
          <p:cNvPr id="23" name="グループ化 22">
            <a:extLst>
              <a:ext uri="{FF2B5EF4-FFF2-40B4-BE49-F238E27FC236}">
                <a16:creationId xmlns:a16="http://schemas.microsoft.com/office/drawing/2014/main" id="{B5EA5036-EF6E-2F3C-6ED9-B6714DBBD8C6}"/>
              </a:ext>
            </a:extLst>
          </p:cNvPr>
          <p:cNvGrpSpPr/>
          <p:nvPr/>
        </p:nvGrpSpPr>
        <p:grpSpPr>
          <a:xfrm>
            <a:off x="6080210" y="2457598"/>
            <a:ext cx="1249350" cy="570482"/>
            <a:chOff x="338667" y="485987"/>
            <a:chExt cx="2421467" cy="1105697"/>
          </a:xfrm>
        </p:grpSpPr>
        <p:sp>
          <p:nvSpPr>
            <p:cNvPr id="24" name="正方形/長方形 23">
              <a:extLst>
                <a:ext uri="{FF2B5EF4-FFF2-40B4-BE49-F238E27FC236}">
                  <a16:creationId xmlns:a16="http://schemas.microsoft.com/office/drawing/2014/main" id="{1D911A60-78E1-7EEF-A093-564E8EE7072A}"/>
                </a:ext>
              </a:extLst>
            </p:cNvPr>
            <p:cNvSpPr/>
            <p:nvPr/>
          </p:nvSpPr>
          <p:spPr>
            <a:xfrm>
              <a:off x="338667" y="485987"/>
              <a:ext cx="2421467" cy="1100666"/>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 name="円/楕円 24">
              <a:extLst>
                <a:ext uri="{FF2B5EF4-FFF2-40B4-BE49-F238E27FC236}">
                  <a16:creationId xmlns:a16="http://schemas.microsoft.com/office/drawing/2014/main" id="{71891A9F-A613-229F-4A50-DD76392F1EE0}"/>
                </a:ext>
              </a:extLst>
            </p:cNvPr>
            <p:cNvSpPr/>
            <p:nvPr/>
          </p:nvSpPr>
          <p:spPr>
            <a:xfrm>
              <a:off x="507999" y="570653"/>
              <a:ext cx="931333" cy="931333"/>
            </a:xfrm>
            <a:prstGeom prst="ellipse">
              <a:avLst/>
            </a:prstGeom>
            <a:gradFill>
              <a:gsLst>
                <a:gs pos="0">
                  <a:srgbClr val="C4007C"/>
                </a:gs>
                <a:gs pos="100000">
                  <a:srgbClr val="750047"/>
                </a:gs>
              </a:gsLst>
              <a:lin ang="0" scaled="0"/>
            </a:gra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6" name="テキスト ボックス 25">
              <a:extLst>
                <a:ext uri="{FF2B5EF4-FFF2-40B4-BE49-F238E27FC236}">
                  <a16:creationId xmlns:a16="http://schemas.microsoft.com/office/drawing/2014/main" id="{FCA5AAAA-1076-4FDB-FD12-90238FEBE89B}"/>
                </a:ext>
              </a:extLst>
            </p:cNvPr>
            <p:cNvSpPr txBox="1"/>
            <p:nvPr/>
          </p:nvSpPr>
          <p:spPr>
            <a:xfrm>
              <a:off x="353529" y="751824"/>
              <a:ext cx="1240279" cy="839860"/>
            </a:xfrm>
            <a:prstGeom prst="rect">
              <a:avLst/>
            </a:prstGeom>
            <a:noFill/>
            <a:ln w="6350">
              <a:noFill/>
              <a:prstDash val="dashDot"/>
            </a:ln>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endParaRPr kumimoji="1" lang="en-US" altLang="ja-JP" sz="1108" b="1" dirty="0">
                <a:solidFill>
                  <a:schemeClr val="bg1"/>
                </a:solidFill>
                <a:latin typeface="Courier New" panose="02070309020205020404" pitchFamily="49" charset="0"/>
                <a:cs typeface="Courier New" panose="02070309020205020404" pitchFamily="49" charset="0"/>
              </a:endParaRPr>
            </a:p>
            <a:p>
              <a:pPr algn="ctr"/>
              <a:r>
                <a:rPr kumimoji="1" lang="ja-JP" altLang="en-US" sz="1108" b="1">
                  <a:solidFill>
                    <a:schemeClr val="bg1"/>
                  </a:solidFill>
                  <a:latin typeface="Courier New" panose="02070309020205020404" pitchFamily="49" charset="0"/>
                  <a:cs typeface="Courier New" panose="02070309020205020404" pitchFamily="49" charset="0"/>
                </a:rPr>
                <a:t>（</a:t>
              </a:r>
              <a:r>
                <a:rPr kumimoji="1" lang="en-US" altLang="ja-JP" sz="1108" b="1" dirty="0">
                  <a:solidFill>
                    <a:schemeClr val="bg1"/>
                  </a:solidFill>
                  <a:latin typeface="Courier New" panose="02070309020205020404" pitchFamily="49" charset="0"/>
                  <a:cs typeface="Courier New" panose="02070309020205020404" pitchFamily="49" charset="0"/>
                </a:rPr>
                <a:t>PI</a:t>
              </a:r>
              <a:r>
                <a:rPr kumimoji="1" lang="ja-JP" altLang="en-US" sz="1108" b="1">
                  <a:solidFill>
                    <a:schemeClr val="bg1"/>
                  </a:solidFill>
                  <a:latin typeface="Courier New" panose="02070309020205020404" pitchFamily="49" charset="0"/>
                  <a:cs typeface="Courier New" panose="02070309020205020404" pitchFamily="49" charset="0"/>
                </a:rPr>
                <a:t>）</a:t>
              </a:r>
            </a:p>
          </p:txBody>
        </p:sp>
        <p:sp>
          <p:nvSpPr>
            <p:cNvPr id="27" name="円/楕円 26">
              <a:extLst>
                <a:ext uri="{FF2B5EF4-FFF2-40B4-BE49-F238E27FC236}">
                  <a16:creationId xmlns:a16="http://schemas.microsoft.com/office/drawing/2014/main" id="{6A235E6D-604C-8A79-143D-7C7D3F7A1E20}"/>
                </a:ext>
              </a:extLst>
            </p:cNvPr>
            <p:cNvSpPr/>
            <p:nvPr/>
          </p:nvSpPr>
          <p:spPr>
            <a:xfrm>
              <a:off x="1532464"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 name="円/楕円 27">
              <a:extLst>
                <a:ext uri="{FF2B5EF4-FFF2-40B4-BE49-F238E27FC236}">
                  <a16:creationId xmlns:a16="http://schemas.microsoft.com/office/drawing/2014/main" id="{C541CA47-DB4C-AB3C-EFF8-AAC7DF03F727}"/>
                </a:ext>
              </a:extLst>
            </p:cNvPr>
            <p:cNvSpPr/>
            <p:nvPr/>
          </p:nvSpPr>
          <p:spPr>
            <a:xfrm>
              <a:off x="2139025"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60" name="テキスト ボックス 59">
            <a:extLst>
              <a:ext uri="{FF2B5EF4-FFF2-40B4-BE49-F238E27FC236}">
                <a16:creationId xmlns:a16="http://schemas.microsoft.com/office/drawing/2014/main" id="{D13C5F1B-9D10-3170-05B0-AD52672F298B}"/>
              </a:ext>
            </a:extLst>
          </p:cNvPr>
          <p:cNvSpPr txBox="1"/>
          <p:nvPr/>
        </p:nvSpPr>
        <p:spPr>
          <a:xfrm>
            <a:off x="5571541" y="2780303"/>
            <a:ext cx="440442" cy="1099239"/>
          </a:xfrm>
          <a:prstGeom prst="rect">
            <a:avLst/>
          </a:prstGeom>
          <a:solidFill>
            <a:srgbClr val="FF0000"/>
          </a:solidFill>
          <a:ln>
            <a:solidFill>
              <a:schemeClr val="tx1"/>
            </a:solidFill>
          </a:ln>
        </p:spPr>
        <p:txBody>
          <a:bodyPr vert="eaVert" wrap="square" rtlCol="0">
            <a:spAutoFit/>
          </a:bodyPr>
          <a:lstStyle/>
          <a:p>
            <a:pPr algn="ctr"/>
            <a:r>
              <a:rPr kumimoji="1" lang="ja-JP" altLang="en-US" sz="1662" b="1">
                <a:solidFill>
                  <a:schemeClr val="bg1"/>
                </a:solidFill>
              </a:rPr>
              <a:t>連携強化</a:t>
            </a:r>
          </a:p>
        </p:txBody>
      </p:sp>
      <p:sp>
        <p:nvSpPr>
          <p:cNvPr id="46" name="コンテンツ プレースホルダー 2">
            <a:extLst>
              <a:ext uri="{FF2B5EF4-FFF2-40B4-BE49-F238E27FC236}">
                <a16:creationId xmlns:a16="http://schemas.microsoft.com/office/drawing/2014/main" id="{E5BBF82C-776E-27CB-9FBB-302F3308FED2}"/>
              </a:ext>
            </a:extLst>
          </p:cNvPr>
          <p:cNvSpPr txBox="1">
            <a:spLocks/>
          </p:cNvSpPr>
          <p:nvPr/>
        </p:nvSpPr>
        <p:spPr>
          <a:xfrm>
            <a:off x="-5801" y="587834"/>
            <a:ext cx="5167469" cy="733379"/>
          </a:xfrm>
          <a:prstGeom prst="rect">
            <a:avLst/>
          </a:prstGeom>
          <a:ln>
            <a:solidFill>
              <a:schemeClr val="accent1">
                <a:shade val="15000"/>
              </a:schemeClr>
            </a:solidFill>
          </a:ln>
        </p:spPr>
        <p:txBody>
          <a:bodyPr vert="horz" lIns="84406" tIns="42203" rIns="84406" bIns="42203"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62" b="1"/>
              <a:t>研究力向上のためのコンセプト</a:t>
            </a:r>
            <a:r>
              <a:rPr lang="en-US" altLang="ja-JP" sz="1662" b="1" dirty="0"/>
              <a:t>:</a:t>
            </a:r>
          </a:p>
          <a:p>
            <a:pPr marL="0" indent="0">
              <a:buNone/>
            </a:pPr>
            <a:r>
              <a:rPr lang="ja-JP" altLang="en-US" sz="1400">
                <a:solidFill>
                  <a:srgbClr val="FF0000"/>
                </a:solidFill>
              </a:rPr>
              <a:t>利害共有が図られた多人数集団</a:t>
            </a:r>
            <a:r>
              <a:rPr lang="en-US" altLang="ja-JP" sz="1400" dirty="0">
                <a:solidFill>
                  <a:srgbClr val="FF0000"/>
                </a:solidFill>
              </a:rPr>
              <a:t>(</a:t>
            </a:r>
            <a:r>
              <a:rPr lang="ja-JP" altLang="en-US" sz="1400">
                <a:solidFill>
                  <a:srgbClr val="FF0000"/>
                </a:solidFill>
              </a:rPr>
              <a:t>最大</a:t>
            </a:r>
            <a:r>
              <a:rPr lang="en-US" altLang="ja-JP" sz="1400" dirty="0">
                <a:solidFill>
                  <a:srgbClr val="FF0000"/>
                </a:solidFill>
              </a:rPr>
              <a:t>150</a:t>
            </a:r>
            <a:r>
              <a:rPr lang="ja-JP" altLang="en-US" sz="1400">
                <a:solidFill>
                  <a:srgbClr val="FF0000"/>
                </a:solidFill>
              </a:rPr>
              <a:t>人</a:t>
            </a:r>
            <a:r>
              <a:rPr lang="en-US" altLang="ja-JP" sz="1400" dirty="0">
                <a:solidFill>
                  <a:srgbClr val="FF0000"/>
                </a:solidFill>
              </a:rPr>
              <a:t>*</a:t>
            </a:r>
            <a:r>
              <a:rPr lang="ja-JP" altLang="en-US" sz="1400">
                <a:solidFill>
                  <a:srgbClr val="FF0000"/>
                </a:solidFill>
              </a:rPr>
              <a:t>程度まで</a:t>
            </a:r>
            <a:r>
              <a:rPr lang="en-US" altLang="ja-JP" sz="1400" dirty="0">
                <a:solidFill>
                  <a:srgbClr val="FF0000"/>
                </a:solidFill>
              </a:rPr>
              <a:t>)</a:t>
            </a:r>
            <a:r>
              <a:rPr lang="ja-JP" altLang="en-US" sz="1400">
                <a:solidFill>
                  <a:srgbClr val="FF0000"/>
                </a:solidFill>
              </a:rPr>
              <a:t>が日常空間を共有すると、研究力がアップする。</a:t>
            </a:r>
            <a:endParaRPr lang="en-US" altLang="ja-JP" sz="1400" dirty="0">
              <a:solidFill>
                <a:srgbClr val="FF0000"/>
              </a:solidFill>
            </a:endParaRPr>
          </a:p>
        </p:txBody>
      </p:sp>
      <p:sp>
        <p:nvSpPr>
          <p:cNvPr id="49" name="正方形/長方形 48">
            <a:extLst>
              <a:ext uri="{FF2B5EF4-FFF2-40B4-BE49-F238E27FC236}">
                <a16:creationId xmlns:a16="http://schemas.microsoft.com/office/drawing/2014/main" id="{269C7370-6831-07ED-81C2-B884C89143CC}"/>
              </a:ext>
            </a:extLst>
          </p:cNvPr>
          <p:cNvSpPr/>
          <p:nvPr/>
        </p:nvSpPr>
        <p:spPr>
          <a:xfrm>
            <a:off x="0" y="2763821"/>
            <a:ext cx="5455434" cy="3878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846" dirty="0">
                <a:solidFill>
                  <a:schemeClr val="bg1"/>
                </a:solidFill>
              </a:rPr>
              <a:t>【</a:t>
            </a:r>
            <a:r>
              <a:rPr kumimoji="1" lang="ja-JP" altLang="en-US" sz="1846">
                <a:solidFill>
                  <a:schemeClr val="bg1"/>
                </a:solidFill>
              </a:rPr>
              <a:t>期待される効果</a:t>
            </a:r>
            <a:r>
              <a:rPr kumimoji="1" lang="en-US" altLang="ja-JP" sz="1846" dirty="0">
                <a:solidFill>
                  <a:schemeClr val="bg1"/>
                </a:solidFill>
              </a:rPr>
              <a:t>】</a:t>
            </a:r>
            <a:endParaRPr kumimoji="1" lang="ja-JP" altLang="en-US" sz="1846">
              <a:solidFill>
                <a:schemeClr val="bg1"/>
              </a:solidFill>
            </a:endParaRPr>
          </a:p>
        </p:txBody>
      </p:sp>
      <p:grpSp>
        <p:nvGrpSpPr>
          <p:cNvPr id="81" name="グループ化 80">
            <a:extLst>
              <a:ext uri="{FF2B5EF4-FFF2-40B4-BE49-F238E27FC236}">
                <a16:creationId xmlns:a16="http://schemas.microsoft.com/office/drawing/2014/main" id="{27778FD0-2D91-5B71-2786-DB9D531B17E0}"/>
              </a:ext>
            </a:extLst>
          </p:cNvPr>
          <p:cNvGrpSpPr/>
          <p:nvPr/>
        </p:nvGrpSpPr>
        <p:grpSpPr>
          <a:xfrm>
            <a:off x="7385464" y="3117267"/>
            <a:ext cx="1249350" cy="567886"/>
            <a:chOff x="7054557" y="5188357"/>
            <a:chExt cx="1673266" cy="760575"/>
          </a:xfrm>
        </p:grpSpPr>
        <p:sp>
          <p:nvSpPr>
            <p:cNvPr id="82" name="正方形/長方形 81">
              <a:extLst>
                <a:ext uri="{FF2B5EF4-FFF2-40B4-BE49-F238E27FC236}">
                  <a16:creationId xmlns:a16="http://schemas.microsoft.com/office/drawing/2014/main" id="{5732AF1F-2EB1-EC07-1539-F969571A24D9}"/>
                </a:ext>
              </a:extLst>
            </p:cNvPr>
            <p:cNvSpPr/>
            <p:nvPr/>
          </p:nvSpPr>
          <p:spPr>
            <a:xfrm>
              <a:off x="7054557" y="5188357"/>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3" name="円/楕円 82">
              <a:extLst>
                <a:ext uri="{FF2B5EF4-FFF2-40B4-BE49-F238E27FC236}">
                  <a16:creationId xmlns:a16="http://schemas.microsoft.com/office/drawing/2014/main" id="{5AB826EB-6549-01C3-5F38-88CC92427680}"/>
                </a:ext>
              </a:extLst>
            </p:cNvPr>
            <p:cNvSpPr/>
            <p:nvPr/>
          </p:nvSpPr>
          <p:spPr>
            <a:xfrm>
              <a:off x="7171567" y="5246863"/>
              <a:ext cx="643564" cy="643564"/>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4" name="テキスト ボックス 83">
              <a:extLst>
                <a:ext uri="{FF2B5EF4-FFF2-40B4-BE49-F238E27FC236}">
                  <a16:creationId xmlns:a16="http://schemas.microsoft.com/office/drawing/2014/main" id="{2B492CD2-C364-DD5A-85FC-CFD10233FF59}"/>
                </a:ext>
              </a:extLst>
            </p:cNvPr>
            <p:cNvSpPr txBox="1"/>
            <p:nvPr/>
          </p:nvSpPr>
          <p:spPr>
            <a:xfrm>
              <a:off x="7132499" y="5354301"/>
              <a:ext cx="710396"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准教授</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sp>
          <p:nvSpPr>
            <p:cNvPr id="85" name="円/楕円 84">
              <a:extLst>
                <a:ext uri="{FF2B5EF4-FFF2-40B4-BE49-F238E27FC236}">
                  <a16:creationId xmlns:a16="http://schemas.microsoft.com/office/drawing/2014/main" id="{F21A3AC3-770D-0CEA-0B30-83CAEB3F2E81}"/>
                </a:ext>
              </a:extLst>
            </p:cNvPr>
            <p:cNvSpPr/>
            <p:nvPr/>
          </p:nvSpPr>
          <p:spPr>
            <a:xfrm>
              <a:off x="7879486" y="5448508"/>
              <a:ext cx="351035" cy="351035"/>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grpSp>
      <p:grpSp>
        <p:nvGrpSpPr>
          <p:cNvPr id="86" name="グループ化 85">
            <a:extLst>
              <a:ext uri="{FF2B5EF4-FFF2-40B4-BE49-F238E27FC236}">
                <a16:creationId xmlns:a16="http://schemas.microsoft.com/office/drawing/2014/main" id="{3D8776B8-C3AE-205A-41B9-AAB857BCB967}"/>
              </a:ext>
            </a:extLst>
          </p:cNvPr>
          <p:cNvGrpSpPr/>
          <p:nvPr/>
        </p:nvGrpSpPr>
        <p:grpSpPr>
          <a:xfrm>
            <a:off x="7384462" y="3766169"/>
            <a:ext cx="1249350" cy="567886"/>
            <a:chOff x="7053471" y="6059694"/>
            <a:chExt cx="1673266" cy="760575"/>
          </a:xfrm>
        </p:grpSpPr>
        <p:sp>
          <p:nvSpPr>
            <p:cNvPr id="87" name="正方形/長方形 86">
              <a:extLst>
                <a:ext uri="{FF2B5EF4-FFF2-40B4-BE49-F238E27FC236}">
                  <a16:creationId xmlns:a16="http://schemas.microsoft.com/office/drawing/2014/main" id="{7CCDF804-60D2-8CC3-66A9-BD6D810C3323}"/>
                </a:ext>
              </a:extLst>
            </p:cNvPr>
            <p:cNvSpPr/>
            <p:nvPr/>
          </p:nvSpPr>
          <p:spPr>
            <a:xfrm>
              <a:off x="7053471" y="6059694"/>
              <a:ext cx="1673266" cy="760575"/>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8" name="円/楕円 87">
              <a:extLst>
                <a:ext uri="{FF2B5EF4-FFF2-40B4-BE49-F238E27FC236}">
                  <a16:creationId xmlns:a16="http://schemas.microsoft.com/office/drawing/2014/main" id="{EDBB1573-3B85-211B-2875-6237F84FA9FE}"/>
                </a:ext>
              </a:extLst>
            </p:cNvPr>
            <p:cNvSpPr/>
            <p:nvPr/>
          </p:nvSpPr>
          <p:spPr>
            <a:xfrm>
              <a:off x="7170482" y="6118199"/>
              <a:ext cx="643564" cy="643564"/>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831"/>
            </a:p>
          </p:txBody>
        </p:sp>
        <p:sp>
          <p:nvSpPr>
            <p:cNvPr id="89" name="テキスト ボックス 88">
              <a:extLst>
                <a:ext uri="{FF2B5EF4-FFF2-40B4-BE49-F238E27FC236}">
                  <a16:creationId xmlns:a16="http://schemas.microsoft.com/office/drawing/2014/main" id="{57D7040A-FFEC-A36B-ED09-24D1E2903586}"/>
                </a:ext>
              </a:extLst>
            </p:cNvPr>
            <p:cNvSpPr txBox="1"/>
            <p:nvPr/>
          </p:nvSpPr>
          <p:spPr>
            <a:xfrm>
              <a:off x="7135429" y="6228590"/>
              <a:ext cx="740552" cy="466139"/>
            </a:xfrm>
            <a:prstGeom prst="rect">
              <a:avLst/>
            </a:prstGeom>
            <a:noFill/>
          </p:spPr>
          <p:txBody>
            <a:bodyPr wrap="square" rtlCol="0">
              <a:spAutoFit/>
            </a:bodyPr>
            <a:lstStyle/>
            <a:p>
              <a:pPr algn="ctr"/>
              <a:r>
                <a:rPr kumimoji="1" lang="ja-JP" altLang="en-US" sz="831" b="1">
                  <a:solidFill>
                    <a:schemeClr val="bg1"/>
                  </a:solidFill>
                  <a:latin typeface="Courier New" panose="02070309020205020404" pitchFamily="49" charset="0"/>
                  <a:cs typeface="Courier New" panose="02070309020205020404" pitchFamily="49" charset="0"/>
                </a:rPr>
                <a:t>助教</a:t>
              </a:r>
              <a:endParaRPr kumimoji="1" lang="en-US" altLang="ja-JP" sz="831" b="1" dirty="0">
                <a:solidFill>
                  <a:schemeClr val="bg1"/>
                </a:solidFill>
                <a:latin typeface="Courier New" panose="02070309020205020404" pitchFamily="49" charset="0"/>
                <a:cs typeface="Courier New" panose="02070309020205020404" pitchFamily="49" charset="0"/>
              </a:endParaRPr>
            </a:p>
            <a:p>
              <a:pPr algn="ctr"/>
              <a:r>
                <a:rPr kumimoji="1" lang="ja-JP" altLang="en-US" sz="831" b="1">
                  <a:solidFill>
                    <a:schemeClr val="bg1"/>
                  </a:solidFill>
                  <a:latin typeface="Courier New" panose="02070309020205020404" pitchFamily="49" charset="0"/>
                  <a:cs typeface="Courier New" panose="02070309020205020404" pitchFamily="49" charset="0"/>
                </a:rPr>
                <a:t>（</a:t>
              </a:r>
              <a:r>
                <a:rPr kumimoji="1" lang="en-US" altLang="ja-JP" sz="831" b="1" dirty="0">
                  <a:solidFill>
                    <a:schemeClr val="bg1"/>
                  </a:solidFill>
                  <a:latin typeface="Courier New" panose="02070309020205020404" pitchFamily="49" charset="0"/>
                  <a:cs typeface="Courier New" panose="02070309020205020404" pitchFamily="49" charset="0"/>
                </a:rPr>
                <a:t>PI</a:t>
              </a:r>
              <a:r>
                <a:rPr kumimoji="1" lang="ja-JP" altLang="en-US" sz="831" b="1">
                  <a:solidFill>
                    <a:schemeClr val="bg1"/>
                  </a:solidFill>
                  <a:latin typeface="Courier New" panose="02070309020205020404" pitchFamily="49" charset="0"/>
                  <a:cs typeface="Courier New" panose="02070309020205020404" pitchFamily="49" charset="0"/>
                </a:rPr>
                <a:t>）</a:t>
              </a:r>
            </a:p>
          </p:txBody>
        </p:sp>
      </p:grpSp>
      <p:grpSp>
        <p:nvGrpSpPr>
          <p:cNvPr id="90" name="グループ化 89">
            <a:extLst>
              <a:ext uri="{FF2B5EF4-FFF2-40B4-BE49-F238E27FC236}">
                <a16:creationId xmlns:a16="http://schemas.microsoft.com/office/drawing/2014/main" id="{508DE266-354A-44F0-4ADB-54F7F3475551}"/>
              </a:ext>
            </a:extLst>
          </p:cNvPr>
          <p:cNvGrpSpPr/>
          <p:nvPr/>
        </p:nvGrpSpPr>
        <p:grpSpPr>
          <a:xfrm>
            <a:off x="7385464" y="2457598"/>
            <a:ext cx="1249350" cy="570482"/>
            <a:chOff x="338667" y="485987"/>
            <a:chExt cx="2421467" cy="1105697"/>
          </a:xfrm>
        </p:grpSpPr>
        <p:sp>
          <p:nvSpPr>
            <p:cNvPr id="91" name="正方形/長方形 90">
              <a:extLst>
                <a:ext uri="{FF2B5EF4-FFF2-40B4-BE49-F238E27FC236}">
                  <a16:creationId xmlns:a16="http://schemas.microsoft.com/office/drawing/2014/main" id="{85F9902E-3EDC-582E-EDE6-2B2BB045DFC6}"/>
                </a:ext>
              </a:extLst>
            </p:cNvPr>
            <p:cNvSpPr/>
            <p:nvPr/>
          </p:nvSpPr>
          <p:spPr>
            <a:xfrm>
              <a:off x="338667" y="485987"/>
              <a:ext cx="2421467" cy="1100666"/>
            </a:xfrm>
            <a:prstGeom prst="rect">
              <a:avLst/>
            </a:prstGeom>
            <a:solidFill>
              <a:schemeClr val="bg1">
                <a:lumMod val="95000"/>
              </a:schemeClr>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2" name="円/楕円 91">
              <a:extLst>
                <a:ext uri="{FF2B5EF4-FFF2-40B4-BE49-F238E27FC236}">
                  <a16:creationId xmlns:a16="http://schemas.microsoft.com/office/drawing/2014/main" id="{4B9ADBF3-BC66-A84C-B926-43028D8A7553}"/>
                </a:ext>
              </a:extLst>
            </p:cNvPr>
            <p:cNvSpPr/>
            <p:nvPr/>
          </p:nvSpPr>
          <p:spPr>
            <a:xfrm>
              <a:off x="507999" y="570653"/>
              <a:ext cx="931333" cy="931333"/>
            </a:xfrm>
            <a:prstGeom prst="ellipse">
              <a:avLst/>
            </a:prstGeom>
            <a:gradFill>
              <a:gsLst>
                <a:gs pos="0">
                  <a:srgbClr val="C4007C"/>
                </a:gs>
                <a:gs pos="100000">
                  <a:srgbClr val="750047"/>
                </a:gs>
              </a:gsLst>
              <a:lin ang="0" scaled="0"/>
            </a:gra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3" name="テキスト ボックス 92">
              <a:extLst>
                <a:ext uri="{FF2B5EF4-FFF2-40B4-BE49-F238E27FC236}">
                  <a16:creationId xmlns:a16="http://schemas.microsoft.com/office/drawing/2014/main" id="{BC07CF13-3386-0CDE-FE1E-0FB03A222990}"/>
                </a:ext>
              </a:extLst>
            </p:cNvPr>
            <p:cNvSpPr txBox="1"/>
            <p:nvPr/>
          </p:nvSpPr>
          <p:spPr>
            <a:xfrm>
              <a:off x="353529" y="751824"/>
              <a:ext cx="1240279" cy="839860"/>
            </a:xfrm>
            <a:prstGeom prst="rect">
              <a:avLst/>
            </a:prstGeom>
            <a:noFill/>
            <a:ln w="6350">
              <a:noFill/>
              <a:prstDash val="dashDot"/>
            </a:ln>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endParaRPr kumimoji="1" lang="en-US" altLang="ja-JP" sz="1108" b="1" dirty="0">
                <a:solidFill>
                  <a:schemeClr val="bg1"/>
                </a:solidFill>
                <a:latin typeface="Courier New" panose="02070309020205020404" pitchFamily="49" charset="0"/>
                <a:cs typeface="Courier New" panose="02070309020205020404" pitchFamily="49" charset="0"/>
              </a:endParaRPr>
            </a:p>
            <a:p>
              <a:pPr algn="ctr"/>
              <a:r>
                <a:rPr kumimoji="1" lang="ja-JP" altLang="en-US" sz="1108" b="1">
                  <a:solidFill>
                    <a:schemeClr val="bg1"/>
                  </a:solidFill>
                  <a:latin typeface="Courier New" panose="02070309020205020404" pitchFamily="49" charset="0"/>
                  <a:cs typeface="Courier New" panose="02070309020205020404" pitchFamily="49" charset="0"/>
                </a:rPr>
                <a:t>（</a:t>
              </a:r>
              <a:r>
                <a:rPr kumimoji="1" lang="en-US" altLang="ja-JP" sz="1108" b="1" dirty="0">
                  <a:solidFill>
                    <a:schemeClr val="bg1"/>
                  </a:solidFill>
                  <a:latin typeface="Courier New" panose="02070309020205020404" pitchFamily="49" charset="0"/>
                  <a:cs typeface="Courier New" panose="02070309020205020404" pitchFamily="49" charset="0"/>
                </a:rPr>
                <a:t>PI</a:t>
              </a:r>
              <a:r>
                <a:rPr kumimoji="1" lang="ja-JP" altLang="en-US" sz="1108" b="1">
                  <a:solidFill>
                    <a:schemeClr val="bg1"/>
                  </a:solidFill>
                  <a:latin typeface="Courier New" panose="02070309020205020404" pitchFamily="49" charset="0"/>
                  <a:cs typeface="Courier New" panose="02070309020205020404" pitchFamily="49" charset="0"/>
                </a:rPr>
                <a:t>）</a:t>
              </a:r>
            </a:p>
          </p:txBody>
        </p:sp>
        <p:sp>
          <p:nvSpPr>
            <p:cNvPr id="94" name="円/楕円 93">
              <a:extLst>
                <a:ext uri="{FF2B5EF4-FFF2-40B4-BE49-F238E27FC236}">
                  <a16:creationId xmlns:a16="http://schemas.microsoft.com/office/drawing/2014/main" id="{A9BD075D-F5E2-832A-CFD3-615AABAA9B33}"/>
                </a:ext>
              </a:extLst>
            </p:cNvPr>
            <p:cNvSpPr/>
            <p:nvPr/>
          </p:nvSpPr>
          <p:spPr>
            <a:xfrm>
              <a:off x="1532464"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5" name="円/楕円 94">
              <a:extLst>
                <a:ext uri="{FF2B5EF4-FFF2-40B4-BE49-F238E27FC236}">
                  <a16:creationId xmlns:a16="http://schemas.microsoft.com/office/drawing/2014/main" id="{267424D0-66EB-FDB8-9076-FD9FF8F8E9AC}"/>
                </a:ext>
              </a:extLst>
            </p:cNvPr>
            <p:cNvSpPr/>
            <p:nvPr/>
          </p:nvSpPr>
          <p:spPr>
            <a:xfrm>
              <a:off x="2139025" y="862464"/>
              <a:ext cx="508000" cy="508000"/>
            </a:xfrm>
            <a:prstGeom prst="ellipse">
              <a:avLst/>
            </a:prstGeom>
            <a:solidFill>
              <a:srgbClr val="452E80"/>
            </a:solidFill>
            <a:ln w="6350">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18" name="正方形/長方形 17">
            <a:extLst>
              <a:ext uri="{FF2B5EF4-FFF2-40B4-BE49-F238E27FC236}">
                <a16:creationId xmlns:a16="http://schemas.microsoft.com/office/drawing/2014/main" id="{942C215B-8BFB-4493-BF36-EDD97EEA3BDF}"/>
              </a:ext>
            </a:extLst>
          </p:cNvPr>
          <p:cNvSpPr/>
          <p:nvPr/>
        </p:nvSpPr>
        <p:spPr>
          <a:xfrm>
            <a:off x="-1302" y="1818866"/>
            <a:ext cx="5456737" cy="37247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846" dirty="0">
                <a:solidFill>
                  <a:schemeClr val="bg1"/>
                </a:solidFill>
              </a:rPr>
              <a:t>【</a:t>
            </a:r>
            <a:r>
              <a:rPr kumimoji="1" lang="ja-JP" altLang="en-US" sz="1846">
                <a:solidFill>
                  <a:schemeClr val="bg1"/>
                </a:solidFill>
              </a:rPr>
              <a:t>ユニットクラスター制</a:t>
            </a:r>
            <a:r>
              <a:rPr kumimoji="1" lang="en-US" altLang="ja-JP" sz="1846" dirty="0">
                <a:solidFill>
                  <a:schemeClr val="bg1"/>
                </a:solidFill>
              </a:rPr>
              <a:t>】</a:t>
            </a:r>
            <a:endParaRPr kumimoji="1" lang="ja-JP" altLang="en-US" sz="1846">
              <a:solidFill>
                <a:schemeClr val="bg1">
                  <a:lumMod val="95000"/>
                </a:schemeClr>
              </a:solidFill>
            </a:endParaRPr>
          </a:p>
        </p:txBody>
      </p:sp>
      <p:sp>
        <p:nvSpPr>
          <p:cNvPr id="97" name="テキスト ボックス 96">
            <a:extLst>
              <a:ext uri="{FF2B5EF4-FFF2-40B4-BE49-F238E27FC236}">
                <a16:creationId xmlns:a16="http://schemas.microsoft.com/office/drawing/2014/main" id="{EC04507E-DE2C-0B25-EFDD-008C36CD63CF}"/>
              </a:ext>
            </a:extLst>
          </p:cNvPr>
          <p:cNvSpPr txBox="1"/>
          <p:nvPr/>
        </p:nvSpPr>
        <p:spPr>
          <a:xfrm>
            <a:off x="6406832" y="4394492"/>
            <a:ext cx="2280262" cy="348109"/>
          </a:xfrm>
          <a:prstGeom prst="rect">
            <a:avLst/>
          </a:prstGeom>
          <a:noFill/>
        </p:spPr>
        <p:txBody>
          <a:bodyPr wrap="square" rtlCol="0">
            <a:spAutoFit/>
          </a:bodyPr>
          <a:lstStyle/>
          <a:p>
            <a:r>
              <a:rPr kumimoji="1" lang="ja-JP" altLang="en-US" sz="1662"/>
              <a:t>ユニットクラスター</a:t>
            </a:r>
          </a:p>
        </p:txBody>
      </p:sp>
      <p:sp>
        <p:nvSpPr>
          <p:cNvPr id="17" name="テキスト ボックス 16">
            <a:extLst>
              <a:ext uri="{FF2B5EF4-FFF2-40B4-BE49-F238E27FC236}">
                <a16:creationId xmlns:a16="http://schemas.microsoft.com/office/drawing/2014/main" id="{7BBB43DE-5B05-FBC1-5297-C2392A7494E4}"/>
              </a:ext>
            </a:extLst>
          </p:cNvPr>
          <p:cNvSpPr txBox="1"/>
          <p:nvPr/>
        </p:nvSpPr>
        <p:spPr>
          <a:xfrm>
            <a:off x="5823919" y="779039"/>
            <a:ext cx="3238201" cy="1456296"/>
          </a:xfrm>
          <a:prstGeom prst="rect">
            <a:avLst/>
          </a:prstGeom>
          <a:solidFill>
            <a:schemeClr val="accent4">
              <a:lumMod val="20000"/>
              <a:lumOff val="80000"/>
            </a:schemeClr>
          </a:solidFill>
          <a:ln w="34925">
            <a:solidFill>
              <a:schemeClr val="tx1">
                <a:lumMod val="50000"/>
                <a:lumOff val="50000"/>
              </a:schemeClr>
            </a:solidFill>
            <a:extLst>
              <a:ext uri="{C807C97D-BFC1-408E-A445-0C87EB9F89A2}">
                <ask:lineSketchStyleProps xmlns:ask="http://schemas.microsoft.com/office/drawing/2018/sketchyshapes" sd="1219033472">
                  <a:custGeom>
                    <a:avLst/>
                    <a:gdLst>
                      <a:gd name="connsiteX0" fmla="*/ 0 w 3880326"/>
                      <a:gd name="connsiteY0" fmla="*/ 0 h 1384995"/>
                      <a:gd name="connsiteX1" fmla="*/ 3880326 w 3880326"/>
                      <a:gd name="connsiteY1" fmla="*/ 0 h 1384995"/>
                      <a:gd name="connsiteX2" fmla="*/ 3880326 w 3880326"/>
                      <a:gd name="connsiteY2" fmla="*/ 1384995 h 1384995"/>
                      <a:gd name="connsiteX3" fmla="*/ 0 w 3880326"/>
                      <a:gd name="connsiteY3" fmla="*/ 1384995 h 1384995"/>
                      <a:gd name="connsiteX4" fmla="*/ 0 w 3880326"/>
                      <a:gd name="connsiteY4" fmla="*/ 0 h 138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0326" h="1384995" fill="none" extrusionOk="0">
                        <a:moveTo>
                          <a:pt x="0" y="0"/>
                        </a:moveTo>
                        <a:cubicBezTo>
                          <a:pt x="1116726" y="-49533"/>
                          <a:pt x="2083975" y="-14809"/>
                          <a:pt x="3880326" y="0"/>
                        </a:cubicBezTo>
                        <a:cubicBezTo>
                          <a:pt x="3795078" y="472885"/>
                          <a:pt x="3878033" y="779472"/>
                          <a:pt x="3880326" y="1384995"/>
                        </a:cubicBezTo>
                        <a:cubicBezTo>
                          <a:pt x="3308661" y="1336764"/>
                          <a:pt x="946209" y="1469450"/>
                          <a:pt x="0" y="1384995"/>
                        </a:cubicBezTo>
                        <a:cubicBezTo>
                          <a:pt x="-86426" y="1170797"/>
                          <a:pt x="-14350" y="315674"/>
                          <a:pt x="0" y="0"/>
                        </a:cubicBezTo>
                        <a:close/>
                      </a:path>
                      <a:path w="3880326" h="1384995" stroke="0" extrusionOk="0">
                        <a:moveTo>
                          <a:pt x="0" y="0"/>
                        </a:moveTo>
                        <a:cubicBezTo>
                          <a:pt x="1624418" y="118645"/>
                          <a:pt x="3180257" y="116012"/>
                          <a:pt x="3880326" y="0"/>
                        </a:cubicBezTo>
                        <a:cubicBezTo>
                          <a:pt x="3982171" y="614820"/>
                          <a:pt x="3770236" y="1103818"/>
                          <a:pt x="3880326" y="1384995"/>
                        </a:cubicBezTo>
                        <a:cubicBezTo>
                          <a:pt x="2414643" y="1519595"/>
                          <a:pt x="1491114" y="1227799"/>
                          <a:pt x="0" y="1384995"/>
                        </a:cubicBezTo>
                        <a:cubicBezTo>
                          <a:pt x="94601" y="974904"/>
                          <a:pt x="123757" y="443246"/>
                          <a:pt x="0" y="0"/>
                        </a:cubicBezTo>
                        <a:close/>
                      </a:path>
                    </a:pathLst>
                  </a:custGeom>
                  <ask:type>
                    <ask:lineSketchNone/>
                  </ask:type>
                </ask:lineSketchStyleProps>
              </a:ext>
            </a:extLst>
          </a:ln>
        </p:spPr>
        <p:txBody>
          <a:bodyPr wrap="square">
            <a:spAutoFit/>
          </a:bodyPr>
          <a:lstStyle/>
          <a:p>
            <a:r>
              <a:rPr kumimoji="1" lang="ja-JP" altLang="en-US" sz="1108"/>
              <a:t>日本の研究力低迷問題の主要因は、さまざまな制度的要因によって研究人材が分断され、研究単位の小型化が起き「日常空間内で人材が協力し合うことによって生産性が高まる」効果が著しく減少したことにある。</a:t>
            </a:r>
            <a:endParaRPr kumimoji="1" lang="en-US" altLang="ja-JP" sz="1108" dirty="0"/>
          </a:p>
          <a:p>
            <a:endParaRPr kumimoji="1" lang="en-US" altLang="ja-JP" sz="1108" dirty="0"/>
          </a:p>
          <a:p>
            <a:r>
              <a:rPr kumimoji="1" lang="ja-JP" altLang="en-US" sz="1108"/>
              <a:t>研究単位の大型化によって、研究力の劇的向上が見込める。</a:t>
            </a:r>
            <a:endParaRPr lang="ja-JP" altLang="en-US" sz="1108"/>
          </a:p>
        </p:txBody>
      </p:sp>
      <p:sp>
        <p:nvSpPr>
          <p:cNvPr id="4" name="テキスト ボックス 3">
            <a:extLst>
              <a:ext uri="{FF2B5EF4-FFF2-40B4-BE49-F238E27FC236}">
                <a16:creationId xmlns:a16="http://schemas.microsoft.com/office/drawing/2014/main" id="{CCC48644-7C77-E9B2-EF17-4F1C4ABD0524}"/>
              </a:ext>
            </a:extLst>
          </p:cNvPr>
          <p:cNvSpPr txBox="1"/>
          <p:nvPr/>
        </p:nvSpPr>
        <p:spPr>
          <a:xfrm>
            <a:off x="-28188" y="1301512"/>
            <a:ext cx="5508469" cy="553998"/>
          </a:xfrm>
          <a:prstGeom prst="rect">
            <a:avLst/>
          </a:prstGeom>
          <a:noFill/>
        </p:spPr>
        <p:txBody>
          <a:bodyPr wrap="square" rtlCol="0">
            <a:spAutoFit/>
          </a:bodyPr>
          <a:lstStyle/>
          <a:p>
            <a:r>
              <a:rPr kumimoji="1" lang="en-US" altLang="ja-JP" sz="1000" dirty="0"/>
              <a:t>*</a:t>
            </a:r>
            <a:r>
              <a:rPr kumimoji="1" lang="ja-JP" altLang="en-US" sz="1000"/>
              <a:t>ダンパー数と呼ばれる。</a:t>
            </a:r>
            <a:r>
              <a:rPr lang="ja-JP" altLang="ja-JP" sz="1000"/>
              <a:t>1990年代にイギリスの人類学者ロビン・ダンバーが提唱した理論</a:t>
            </a:r>
            <a:r>
              <a:rPr lang="ja-JP" altLang="en-US" sz="1000"/>
              <a:t>において</a:t>
            </a:r>
            <a:r>
              <a:rPr lang="ja-JP" altLang="ja-JP" sz="1000" b="1"/>
              <a:t>人がスムーズかつ安定的に関係を維持することができる人数</a:t>
            </a:r>
            <a:r>
              <a:rPr lang="ja-JP" altLang="ja-JP" sz="1000"/>
              <a:t>を指</a:t>
            </a:r>
            <a:r>
              <a:rPr lang="ja-JP" altLang="en-US" sz="1000"/>
              <a:t>す。</a:t>
            </a:r>
            <a:r>
              <a:rPr lang="ja-JP" altLang="ja-JP" sz="1000"/>
              <a:t> ダンバー氏によると、この数は霊長類の脳の大きさと関係があり、人間の限度は150人程度とされてい</a:t>
            </a:r>
            <a:r>
              <a:rPr lang="ja-JP" altLang="en-US" sz="1000"/>
              <a:t>る。</a:t>
            </a:r>
            <a:endParaRPr kumimoji="1" lang="ja-JP" altLang="en-US" sz="1000"/>
          </a:p>
        </p:txBody>
      </p:sp>
      <p:sp>
        <p:nvSpPr>
          <p:cNvPr id="2" name="テキスト ボックス 1">
            <a:extLst>
              <a:ext uri="{FF2B5EF4-FFF2-40B4-BE49-F238E27FC236}">
                <a16:creationId xmlns:a16="http://schemas.microsoft.com/office/drawing/2014/main" id="{970B818B-4BE6-2BEC-5AEC-04E3F1CD9D9E}"/>
              </a:ext>
            </a:extLst>
          </p:cNvPr>
          <p:cNvSpPr txBox="1"/>
          <p:nvPr/>
        </p:nvSpPr>
        <p:spPr>
          <a:xfrm>
            <a:off x="5480281" y="64614"/>
            <a:ext cx="3644615" cy="307777"/>
          </a:xfrm>
          <a:prstGeom prst="rect">
            <a:avLst/>
          </a:prstGeom>
          <a:noFill/>
        </p:spPr>
        <p:txBody>
          <a:bodyPr wrap="square" rtlCol="0">
            <a:spAutoFit/>
          </a:bodyPr>
          <a:lstStyle/>
          <a:p>
            <a:r>
              <a:rPr kumimoji="1" lang="ja-JP" altLang="en-US" sz="1400" b="1">
                <a:solidFill>
                  <a:srgbClr val="FF0000"/>
                </a:solidFill>
              </a:rPr>
              <a:t>⭐️ 研究単位の 大型化が研究力を大きく向上</a:t>
            </a:r>
          </a:p>
        </p:txBody>
      </p:sp>
      <p:sp>
        <p:nvSpPr>
          <p:cNvPr id="5" name="テキスト ボックス 4">
            <a:extLst>
              <a:ext uri="{FF2B5EF4-FFF2-40B4-BE49-F238E27FC236}">
                <a16:creationId xmlns:a16="http://schemas.microsoft.com/office/drawing/2014/main" id="{4C854101-895D-FCD2-2F9C-969B481805EA}"/>
              </a:ext>
            </a:extLst>
          </p:cNvPr>
          <p:cNvSpPr txBox="1"/>
          <p:nvPr/>
        </p:nvSpPr>
        <p:spPr>
          <a:xfrm>
            <a:off x="5823919" y="5540352"/>
            <a:ext cx="3127023" cy="1077218"/>
          </a:xfrm>
          <a:prstGeom prst="rect">
            <a:avLst/>
          </a:prstGeom>
          <a:noFill/>
          <a:ln>
            <a:solidFill>
              <a:schemeClr val="accent1">
                <a:shade val="15000"/>
              </a:schemeClr>
            </a:solidFill>
          </a:ln>
        </p:spPr>
        <p:txBody>
          <a:bodyPr wrap="square" rtlCol="0">
            <a:spAutoFit/>
          </a:bodyPr>
          <a:lstStyle/>
          <a:p>
            <a:r>
              <a:rPr kumimoji="1" lang="ja-JP" altLang="en-US" sz="1600">
                <a:latin typeface="Hiragino Kaku Gothic Pro W3" panose="020B0300000000000000" pitchFamily="34" charset="-128"/>
                <a:ea typeface="Hiragino Kaku Gothic Pro W3" panose="020B0300000000000000" pitchFamily="34" charset="-128"/>
              </a:rPr>
              <a:t>ユニットクラスター内部の日常的相互作用が起こりやすいように配慮した研究棟の新築が望ましい。</a:t>
            </a:r>
          </a:p>
        </p:txBody>
      </p:sp>
    </p:spTree>
    <p:extLst>
      <p:ext uri="{BB962C8B-B14F-4D97-AF65-F5344CB8AC3E}">
        <p14:creationId xmlns:p14="http://schemas.microsoft.com/office/powerpoint/2010/main" val="353592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6390-8436-7859-25D8-0BC3328ACC28}"/>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CDC00EE-BA27-5036-DB3D-B4DE08DEC719}"/>
              </a:ext>
            </a:extLst>
          </p:cNvPr>
          <p:cNvSpPr txBox="1"/>
          <p:nvPr/>
        </p:nvSpPr>
        <p:spPr>
          <a:xfrm>
            <a:off x="0" y="948169"/>
            <a:ext cx="3843339" cy="1015663"/>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論文数や</a:t>
            </a:r>
            <a:r>
              <a:rPr lang="en-US" altLang="ja-JP" sz="1200" dirty="0">
                <a:latin typeface="Hiragino Kaku Gothic Pro W3" panose="020B0300000000000000" pitchFamily="34" charset="-128"/>
                <a:ea typeface="Hiragino Kaku Gothic Pro W3" panose="020B0300000000000000" pitchFamily="34" charset="-128"/>
              </a:rPr>
              <a:t>top 10 %</a:t>
            </a:r>
            <a:r>
              <a:rPr lang="ja-JP" altLang="en-US" sz="1200">
                <a:latin typeface="Hiragino Kaku Gothic Pro W3" panose="020B0300000000000000" pitchFamily="34" charset="-128"/>
                <a:ea typeface="Hiragino Kaku Gothic Pro W3" panose="020B0300000000000000" pitchFamily="34" charset="-128"/>
              </a:rPr>
              <a:t>論文数といった代替指標が大学評価に用いられおり、研究成果の質の評価が行われていない。成果を質に踏み込んで評価すれば研究の質が上がるが、膨大な数の成果を質に踏み込んで評価するのは困難だと考えられている。</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02C9F929-4D44-31B4-08B9-0CD46FD648F0}"/>
              </a:ext>
            </a:extLst>
          </p:cNvPr>
          <p:cNvSpPr txBox="1"/>
          <p:nvPr/>
        </p:nvSpPr>
        <p:spPr>
          <a:xfrm>
            <a:off x="0" y="654078"/>
            <a:ext cx="628650"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課題</a:t>
            </a:r>
          </a:p>
        </p:txBody>
      </p:sp>
      <p:sp>
        <p:nvSpPr>
          <p:cNvPr id="8" name="テキスト ボックス 7">
            <a:extLst>
              <a:ext uri="{FF2B5EF4-FFF2-40B4-BE49-F238E27FC236}">
                <a16:creationId xmlns:a16="http://schemas.microsoft.com/office/drawing/2014/main" id="{CCA123C5-0690-2E7A-0CDD-B8126BFB9984}"/>
              </a:ext>
            </a:extLst>
          </p:cNvPr>
          <p:cNvSpPr txBox="1"/>
          <p:nvPr/>
        </p:nvSpPr>
        <p:spPr>
          <a:xfrm>
            <a:off x="0" y="2108991"/>
            <a:ext cx="3295750"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階層的漸減質評価法</a:t>
            </a:r>
            <a:r>
              <a:rPr lang="en-US" altLang="ja-JP" sz="1350" b="1" u="sng" dirty="0">
                <a:latin typeface="Hiragino Kaku Gothic Pro W3" panose="020B0300000000000000" pitchFamily="34" charset="-128"/>
                <a:ea typeface="Hiragino Kaku Gothic Pro W3" panose="020B0300000000000000" pitchFamily="34" charset="-128"/>
              </a:rPr>
              <a:t>(HQA</a:t>
            </a:r>
            <a:r>
              <a:rPr lang="ja-JP" altLang="en-US" sz="1350" b="1" u="sng">
                <a:latin typeface="Hiragino Kaku Gothic Pro W3" panose="020B0300000000000000" pitchFamily="34" charset="-128"/>
                <a:ea typeface="Hiragino Kaku Gothic Pro W3" panose="020B0300000000000000" pitchFamily="34" charset="-128"/>
              </a:rPr>
              <a:t>法</a:t>
            </a:r>
            <a:r>
              <a:rPr lang="en-US" altLang="ja-JP" sz="1350" b="1" u="sng" dirty="0">
                <a:latin typeface="Hiragino Kaku Gothic Pro W3" panose="020B0300000000000000" pitchFamily="34" charset="-128"/>
                <a:ea typeface="Hiragino Kaku Gothic Pro W3" panose="020B0300000000000000" pitchFamily="34" charset="-128"/>
              </a:rPr>
              <a:t>): </a:t>
            </a:r>
          </a:p>
        </p:txBody>
      </p:sp>
      <p:sp>
        <p:nvSpPr>
          <p:cNvPr id="9" name="テキスト ボックス 8">
            <a:extLst>
              <a:ext uri="{FF2B5EF4-FFF2-40B4-BE49-F238E27FC236}">
                <a16:creationId xmlns:a16="http://schemas.microsoft.com/office/drawing/2014/main" id="{6389A164-C275-2B7A-7BB6-872D33B7C888}"/>
              </a:ext>
            </a:extLst>
          </p:cNvPr>
          <p:cNvSpPr txBox="1"/>
          <p:nvPr/>
        </p:nvSpPr>
        <p:spPr>
          <a:xfrm>
            <a:off x="0" y="2476582"/>
            <a:ext cx="4655524" cy="1569660"/>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大学組織の一番下の階層から提出された成果を、</a:t>
            </a:r>
            <a:r>
              <a:rPr lang="en-US" altLang="ja-JP" sz="1200" dirty="0">
                <a:latin typeface="Hiragino Kaku Gothic Pro W3" panose="020B0300000000000000" pitchFamily="34" charset="-128"/>
                <a:ea typeface="Hiragino Kaku Gothic Pro W3" panose="020B0300000000000000" pitchFamily="34" charset="-128"/>
              </a:rPr>
              <a:t>1</a:t>
            </a:r>
            <a:r>
              <a:rPr lang="ja-JP" altLang="en-US" sz="1200">
                <a:latin typeface="Hiragino Kaku Gothic Pro W3" panose="020B0300000000000000" pitchFamily="34" charset="-128"/>
                <a:ea typeface="Hiragino Kaku Gothic Pro W3" panose="020B0300000000000000" pitchFamily="34" charset="-128"/>
              </a:rPr>
              <a:t>つ上の組織階層で審査・評価し、数を</a:t>
            </a:r>
            <a:r>
              <a:rPr lang="en-US" altLang="ja-JP" sz="1200" dirty="0">
                <a:latin typeface="Hiragino Kaku Gothic Pro W3" panose="020B0300000000000000" pitchFamily="34" charset="-128"/>
                <a:ea typeface="Hiragino Kaku Gothic Pro W3" panose="020B0300000000000000" pitchFamily="34" charset="-128"/>
              </a:rPr>
              <a:t>1/5</a:t>
            </a:r>
            <a:r>
              <a:rPr lang="ja-JP" altLang="en-US" sz="1200">
                <a:latin typeface="Hiragino Kaku Gothic Pro W3" panose="020B0300000000000000" pitchFamily="34" charset="-128"/>
                <a:ea typeface="Hiragino Kaku Gothic Pro W3" panose="020B0300000000000000" pitchFamily="34" charset="-128"/>
              </a:rPr>
              <a:t>から半分程度に減らして上の階層に送る。これを組織内で繰り返して、質的に優れた成果を選び出す</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いわば成果のトーナメント戦</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。成果の質を高めないと上の階層に進めないことが、</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審査で厳密な質評価を実施するインセンティブと、審査者と被審査者が協力して成果の質を高めるインセンティブを同時に生む</a:t>
            </a:r>
            <a:r>
              <a:rPr lang="ja-JP" altLang="en-US" sz="1200">
                <a:latin typeface="Hiragino Kaku Gothic Pro W3" panose="020B0300000000000000" pitchFamily="34" charset="-128"/>
                <a:ea typeface="Hiragino Kaku Gothic Pro W3" panose="020B0300000000000000" pitchFamily="34" charset="-128"/>
              </a:rPr>
              <a:t>。</a:t>
            </a:r>
            <a:r>
              <a:rPr lang="ja-JP" altLang="en-US" sz="1200" dirty="0">
                <a:latin typeface="Hiragino Kaku Gothic Pro W3" panose="020B0300000000000000" pitchFamily="34" charset="-128"/>
                <a:ea typeface="Hiragino Kaku Gothic Pro W3" panose="020B0300000000000000" pitchFamily="34" charset="-128"/>
              </a:rPr>
              <a:t>将来的には、各大学を代表する成果を集めて、全国レベルでの評価・優れた評価の選出</a:t>
            </a:r>
            <a:r>
              <a:rPr lang="ja-JP" altLang="en-US" sz="1200">
                <a:latin typeface="Hiragino Kaku Gothic Pro W3" panose="020B0300000000000000" pitchFamily="34" charset="-128"/>
                <a:ea typeface="Hiragino Kaku Gothic Pro W3" panose="020B0300000000000000" pitchFamily="34" charset="-128"/>
              </a:rPr>
              <a:t>を行う。</a:t>
            </a: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7F5BC6B7-73DB-376B-F64D-4659E4AE5BFB}"/>
              </a:ext>
            </a:extLst>
          </p:cNvPr>
          <p:cNvSpPr txBox="1"/>
          <p:nvPr/>
        </p:nvSpPr>
        <p:spPr>
          <a:xfrm>
            <a:off x="4093872" y="1485377"/>
            <a:ext cx="548021"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効果</a:t>
            </a:r>
          </a:p>
        </p:txBody>
      </p:sp>
      <p:sp>
        <p:nvSpPr>
          <p:cNvPr id="11" name="テキスト ボックス 10">
            <a:extLst>
              <a:ext uri="{FF2B5EF4-FFF2-40B4-BE49-F238E27FC236}">
                <a16:creationId xmlns:a16="http://schemas.microsoft.com/office/drawing/2014/main" id="{F9E332BA-6524-5469-667E-DF55CE705DBD}"/>
              </a:ext>
            </a:extLst>
          </p:cNvPr>
          <p:cNvSpPr txBox="1"/>
          <p:nvPr/>
        </p:nvSpPr>
        <p:spPr>
          <a:xfrm>
            <a:off x="4107502" y="648087"/>
            <a:ext cx="548022" cy="300082"/>
          </a:xfrm>
          <a:prstGeom prst="rect">
            <a:avLst/>
          </a:prstGeom>
          <a:noFill/>
        </p:spPr>
        <p:txBody>
          <a:bodyPr wrap="square" rtlCol="0">
            <a:spAutoFit/>
          </a:bodyPr>
          <a:lstStyle/>
          <a:p>
            <a:r>
              <a:rPr lang="ja-JP" altLang="en-US" sz="1350" b="1" u="sng">
                <a:latin typeface="Hiragino Kaku Gothic Pro W3" panose="020B0300000000000000" pitchFamily="34" charset="-128"/>
                <a:ea typeface="Hiragino Kaku Gothic Pro W3" panose="020B0300000000000000" pitchFamily="34" charset="-128"/>
              </a:rPr>
              <a:t>利点</a:t>
            </a:r>
          </a:p>
        </p:txBody>
      </p:sp>
      <p:sp>
        <p:nvSpPr>
          <p:cNvPr id="12" name="テキスト ボックス 11">
            <a:extLst>
              <a:ext uri="{FF2B5EF4-FFF2-40B4-BE49-F238E27FC236}">
                <a16:creationId xmlns:a16="http://schemas.microsoft.com/office/drawing/2014/main" id="{5E4BC1C2-4499-9CA0-21B7-2A70029900EE}"/>
              </a:ext>
            </a:extLst>
          </p:cNvPr>
          <p:cNvSpPr txBox="1"/>
          <p:nvPr/>
        </p:nvSpPr>
        <p:spPr>
          <a:xfrm>
            <a:off x="4655525" y="692626"/>
            <a:ext cx="4488474" cy="707886"/>
          </a:xfrm>
          <a:prstGeom prst="rect">
            <a:avLst/>
          </a:prstGeom>
          <a:solidFill>
            <a:schemeClr val="accent1">
              <a:lumMod val="60000"/>
              <a:lumOff val="40000"/>
            </a:schemeClr>
          </a:solidFill>
          <a:ln w="12700">
            <a:solidFill>
              <a:schemeClr val="tx1"/>
            </a:solidFill>
          </a:ln>
        </p:spPr>
        <p:txBody>
          <a:bodyPr wrap="square" rtlCol="0">
            <a:spAutoFit/>
          </a:bodyPr>
          <a:lstStyle>
            <a:defPPr>
              <a:defRPr lang="en-US"/>
            </a:defPPr>
            <a:lvl1pPr>
              <a:defRPr sz="900"/>
            </a:lvl1pPr>
          </a:lstStyle>
          <a:p>
            <a:pPr marL="135003" indent="-342909"/>
            <a:r>
              <a:rPr lang="ja-JP" altLang="en-US" sz="1000">
                <a:latin typeface="Hiragino Kaku Gothic Pro W3" panose="020B0300000000000000" pitchFamily="34" charset="-128"/>
                <a:ea typeface="Hiragino Kaku Gothic Pro W3" panose="020B0300000000000000" pitchFamily="34" charset="-128"/>
              </a:rPr>
              <a:t>・審査対象となる成果の数が限定されるため、審査労力を低く抑えつつしっかりとした評価をすることができる。</a:t>
            </a:r>
            <a:endParaRPr lang="en-US" altLang="ja-JP" sz="1000" dirty="0">
              <a:latin typeface="Hiragino Kaku Gothic Pro W3" panose="020B0300000000000000" pitchFamily="34" charset="-128"/>
              <a:ea typeface="Hiragino Kaku Gothic Pro W3" panose="020B0300000000000000" pitchFamily="34" charset="-128"/>
            </a:endParaRPr>
          </a:p>
          <a:p>
            <a:pPr marL="135003" indent="-342909"/>
            <a:r>
              <a:rPr lang="ja-JP" altLang="en-US" sz="1000">
                <a:latin typeface="Hiragino Kaku Gothic Pro W3" panose="020B0300000000000000" pitchFamily="34" charset="-128"/>
                <a:ea typeface="Hiragino Kaku Gothic Pro W3" panose="020B0300000000000000" pitchFamily="34" charset="-128"/>
              </a:rPr>
              <a:t>・同じ組織内の成果であるので、審査者は成果提出者の意見を直接聞くなどしてしっかり成果の質の評価を行うことができる。</a:t>
            </a:r>
            <a:endParaRPr lang="en-US" altLang="ja-JP" sz="1000" dirty="0">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459A3A5B-67E4-D8EA-FD7D-5AD94103E72F}"/>
              </a:ext>
            </a:extLst>
          </p:cNvPr>
          <p:cNvSpPr txBox="1"/>
          <p:nvPr/>
        </p:nvSpPr>
        <p:spPr>
          <a:xfrm>
            <a:off x="4655524" y="1537507"/>
            <a:ext cx="4488475"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1. </a:t>
            </a:r>
            <a:r>
              <a:rPr lang="ja-JP" altLang="en-US" sz="900" b="1" u="sng">
                <a:latin typeface="Hiragino Kaku Gothic Pro W3" panose="020B0300000000000000" pitchFamily="34" charset="-128"/>
                <a:ea typeface="Hiragino Kaku Gothic Pro W3" panose="020B0300000000000000" pitchFamily="34" charset="-128"/>
              </a:rPr>
              <a:t>組織内連携と学際的研究を促進</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成果の質を高めるためには、組織の各階層での連携が重要になる。「良い成果」を中心にして学内に連携が構築</a:t>
            </a:r>
          </a:p>
        </p:txBody>
      </p:sp>
      <p:sp>
        <p:nvSpPr>
          <p:cNvPr id="14" name="テキスト ボックス 13">
            <a:extLst>
              <a:ext uri="{FF2B5EF4-FFF2-40B4-BE49-F238E27FC236}">
                <a16:creationId xmlns:a16="http://schemas.microsoft.com/office/drawing/2014/main" id="{22328966-5F91-B42A-17A3-0CE721D182DC}"/>
              </a:ext>
            </a:extLst>
          </p:cNvPr>
          <p:cNvSpPr txBox="1"/>
          <p:nvPr/>
        </p:nvSpPr>
        <p:spPr>
          <a:xfrm>
            <a:off x="4655524" y="1922698"/>
            <a:ext cx="4488476" cy="646331"/>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2. </a:t>
            </a:r>
            <a:r>
              <a:rPr lang="ja-JP" altLang="en-US" sz="900" b="1" u="sng">
                <a:solidFill>
                  <a:srgbClr val="FF0000"/>
                </a:solidFill>
                <a:latin typeface="Hiragino Kaku Gothic Pro W3" panose="020B0300000000000000" pitchFamily="34" charset="-128"/>
                <a:ea typeface="Hiragino Kaku Gothic Pro W3" panose="020B0300000000000000" pitchFamily="34" charset="-128"/>
              </a:rPr>
              <a:t>組織内利害共有</a:t>
            </a:r>
            <a:r>
              <a:rPr lang="ja-JP" altLang="en-US" sz="900" b="1" u="sng">
                <a:latin typeface="Hiragino Kaku Gothic Pro W3" panose="020B0300000000000000" pitchFamily="34" charset="-128"/>
                <a:ea typeface="Hiragino Kaku Gothic Pro W3" panose="020B0300000000000000" pitchFamily="34" charset="-128"/>
              </a:rPr>
              <a:t>と人事流動性を向上</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成果がより上の階層に進んだときに、よりリソース配分が大きくなるような制度設計では、階層的な利害共有が確保され、能力の高い人材が大学内外を問わず採用されるようになる</a:t>
            </a:r>
            <a:r>
              <a:rPr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現在は、過去の論文実績と外部資金獲得実績が問われているが、これは利害共有不足に由来する</a:t>
            </a:r>
            <a:r>
              <a:rPr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a:t>
            </a:r>
          </a:p>
        </p:txBody>
      </p:sp>
      <p:sp>
        <p:nvSpPr>
          <p:cNvPr id="15" name="テキスト ボックス 14">
            <a:extLst>
              <a:ext uri="{FF2B5EF4-FFF2-40B4-BE49-F238E27FC236}">
                <a16:creationId xmlns:a16="http://schemas.microsoft.com/office/drawing/2014/main" id="{3345ECA6-B7BC-8F2B-FA6C-DFEC3DAEFCE5}"/>
              </a:ext>
            </a:extLst>
          </p:cNvPr>
          <p:cNvSpPr txBox="1"/>
          <p:nvPr/>
        </p:nvSpPr>
        <p:spPr>
          <a:xfrm>
            <a:off x="4655524" y="2583091"/>
            <a:ext cx="4488475" cy="3693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3. </a:t>
            </a:r>
            <a:r>
              <a:rPr lang="ja-JP" altLang="en-US" b="1" u="sng">
                <a:latin typeface="Hiragino Kaku Gothic Pro W3" panose="020B0300000000000000" pitchFamily="34" charset="-128"/>
                <a:ea typeface="Hiragino Kaku Gothic Pro W3" panose="020B0300000000000000" pitchFamily="34" charset="-128"/>
              </a:rPr>
              <a:t>大学の組織内の風通しを改善</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毎年審査をするうちにお互いの研究内容が明確に。共同研究や</a:t>
            </a:r>
            <a:r>
              <a:rPr lang="ja-JP" altLang="en-US">
                <a:solidFill>
                  <a:srgbClr val="FF0000"/>
                </a:solidFill>
                <a:latin typeface="Hiragino Kaku Gothic Pro W3" panose="020B0300000000000000" pitchFamily="34" charset="-128"/>
                <a:ea typeface="Hiragino Kaku Gothic Pro W3" panose="020B0300000000000000" pitchFamily="34" charset="-128"/>
              </a:rPr>
              <a:t>産学連携</a:t>
            </a:r>
            <a:r>
              <a:rPr lang="ja-JP" altLang="en-US">
                <a:latin typeface="Hiragino Kaku Gothic Pro W3" panose="020B0300000000000000" pitchFamily="34" charset="-128"/>
                <a:ea typeface="Hiragino Kaku Gothic Pro W3" panose="020B0300000000000000" pitchFamily="34" charset="-128"/>
              </a:rPr>
              <a:t>が起こりやすくなる。成果の相互引用の増加も。</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7B2A47EC-4124-E912-3C5F-829EFD89D617}"/>
              </a:ext>
            </a:extLst>
          </p:cNvPr>
          <p:cNvSpPr txBox="1"/>
          <p:nvPr/>
        </p:nvSpPr>
        <p:spPr>
          <a:xfrm>
            <a:off x="4655524" y="2974306"/>
            <a:ext cx="4488475"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4. </a:t>
            </a:r>
            <a:r>
              <a:rPr lang="ja-JP" altLang="en-US" b="1" u="sng">
                <a:latin typeface="Hiragino Kaku Gothic Pro W3" panose="020B0300000000000000" pitchFamily="34" charset="-128"/>
                <a:ea typeface="Hiragino Kaku Gothic Pro W3" panose="020B0300000000000000" pitchFamily="34" charset="-128"/>
              </a:rPr>
              <a:t>研究の質を向上</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大学が、自身で「良い成果とは何か」を判断する仕組み</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審査会</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を持つことになり研究の質が向上する</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今の大学は成果の良し悪しを判定する制度としての仕組みを持っていない</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17" name="テキスト ボックス 16">
            <a:extLst>
              <a:ext uri="{FF2B5EF4-FFF2-40B4-BE49-F238E27FC236}">
                <a16:creationId xmlns:a16="http://schemas.microsoft.com/office/drawing/2014/main" id="{D30806EE-EACF-FA94-D73D-7BDEDE714182}"/>
              </a:ext>
            </a:extLst>
          </p:cNvPr>
          <p:cNvSpPr txBox="1"/>
          <p:nvPr/>
        </p:nvSpPr>
        <p:spPr>
          <a:xfrm>
            <a:off x="4655524" y="3501831"/>
            <a:ext cx="4488476"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5. </a:t>
            </a:r>
            <a:r>
              <a:rPr lang="ja-JP" altLang="en-US" b="1" u="sng">
                <a:latin typeface="Hiragino Kaku Gothic Pro W3" panose="020B0300000000000000" pitchFamily="34" charset="-128"/>
                <a:ea typeface="Hiragino Kaku Gothic Pro W3" panose="020B0300000000000000" pitchFamily="34" charset="-128"/>
              </a:rPr>
              <a:t>研究者の</a:t>
            </a:r>
            <a:r>
              <a:rPr lang="ja-JP" altLang="en-US" b="1" u="sng">
                <a:solidFill>
                  <a:srgbClr val="FF0000"/>
                </a:solidFill>
                <a:latin typeface="Hiragino Kaku Gothic Pro W3" panose="020B0300000000000000" pitchFamily="34" charset="-128"/>
                <a:ea typeface="Hiragino Kaku Gothic Pro W3" panose="020B0300000000000000" pitchFamily="34" charset="-128"/>
              </a:rPr>
              <a:t>研究意欲向上</a:t>
            </a:r>
            <a:r>
              <a:rPr lang="en-US" altLang="ja-JP" b="1" u="sng"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選出された成果を顕彰する。選出は栄誉であり、意欲が向上。研究成果の質・内容</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代替指標ではない</a:t>
            </a:r>
            <a:r>
              <a:rPr lang="en-US" altLang="ja-JP" dirty="0">
                <a:latin typeface="Hiragino Kaku Gothic Pro W3" panose="020B0300000000000000" pitchFamily="34" charset="-128"/>
                <a:ea typeface="Hiragino Kaku Gothic Pro W3" panose="020B0300000000000000" pitchFamily="34" charset="-128"/>
              </a:rPr>
              <a:t>)</a:t>
            </a:r>
            <a:r>
              <a:rPr lang="ja-JP" altLang="en-US">
                <a:latin typeface="Hiragino Kaku Gothic Pro W3" panose="020B0300000000000000" pitchFamily="34" charset="-128"/>
                <a:ea typeface="Hiragino Kaku Gothic Pro W3" panose="020B0300000000000000" pitchFamily="34" charset="-128"/>
              </a:rPr>
              <a:t>を身近な人に理解された上で優れていると評価されることは、意欲向上に重要。</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30456819-A008-506A-C4DD-6F1CB22F3AA1}"/>
              </a:ext>
            </a:extLst>
          </p:cNvPr>
          <p:cNvSpPr txBox="1"/>
          <p:nvPr/>
        </p:nvSpPr>
        <p:spPr>
          <a:xfrm>
            <a:off x="4655524" y="4020110"/>
            <a:ext cx="4488476" cy="6463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6. </a:t>
            </a:r>
            <a:r>
              <a:rPr lang="ja-JP" altLang="en-US" b="1" u="sng">
                <a:latin typeface="Hiragino Kaku Gothic Pro W3" panose="020B0300000000000000" pitchFamily="34" charset="-128"/>
                <a:ea typeface="Hiragino Kaku Gothic Pro W3" panose="020B0300000000000000" pitchFamily="34" charset="-128"/>
              </a:rPr>
              <a:t>目利き人材の育成</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成果審査に関わる人は、上の階層でも勝ち抜ける良い成果を選び出す必要がある。そのような人は、大学内の共同研究促進、大学に必要な能力を持った人材のリクルートなど、目利き人材として活躍するようになることが期待される。</a:t>
            </a:r>
            <a:endParaRPr lang="en-US" altLang="ja-JP" dirty="0">
              <a:latin typeface="Hiragino Kaku Gothic Pro W3" panose="020B0300000000000000" pitchFamily="34" charset="-128"/>
              <a:ea typeface="Hiragino Kaku Gothic Pro W3" panose="020B0300000000000000" pitchFamily="34" charset="-128"/>
            </a:endParaRPr>
          </a:p>
        </p:txBody>
      </p:sp>
      <p:grpSp>
        <p:nvGrpSpPr>
          <p:cNvPr id="59" name="グループ化 58">
            <a:extLst>
              <a:ext uri="{FF2B5EF4-FFF2-40B4-BE49-F238E27FC236}">
                <a16:creationId xmlns:a16="http://schemas.microsoft.com/office/drawing/2014/main" id="{627BD327-F84B-876B-CC05-5B1237556F42}"/>
              </a:ext>
            </a:extLst>
          </p:cNvPr>
          <p:cNvGrpSpPr/>
          <p:nvPr/>
        </p:nvGrpSpPr>
        <p:grpSpPr>
          <a:xfrm>
            <a:off x="3061788" y="5035361"/>
            <a:ext cx="640193" cy="669955"/>
            <a:chOff x="3469632" y="932101"/>
            <a:chExt cx="2834641" cy="2966421"/>
          </a:xfrm>
        </p:grpSpPr>
        <p:sp>
          <p:nvSpPr>
            <p:cNvPr id="60" name="三角形 59">
              <a:extLst>
                <a:ext uri="{FF2B5EF4-FFF2-40B4-BE49-F238E27FC236}">
                  <a16:creationId xmlns:a16="http://schemas.microsoft.com/office/drawing/2014/main" id="{8C0EFCE3-626E-5A9D-2235-3D51AE1B9B1E}"/>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1" name="テキスト ボックス 60">
              <a:extLst>
                <a:ext uri="{FF2B5EF4-FFF2-40B4-BE49-F238E27FC236}">
                  <a16:creationId xmlns:a16="http://schemas.microsoft.com/office/drawing/2014/main" id="{6658EDE8-7C8B-A1BA-0682-6E214959AC3F}"/>
                </a:ext>
              </a:extLst>
            </p:cNvPr>
            <p:cNvSpPr txBox="1"/>
            <p:nvPr/>
          </p:nvSpPr>
          <p:spPr>
            <a:xfrm>
              <a:off x="4012993" y="1675465"/>
              <a:ext cx="2073969" cy="953941"/>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D</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62" name="円/楕円 61">
              <a:extLst>
                <a:ext uri="{FF2B5EF4-FFF2-40B4-BE49-F238E27FC236}">
                  <a16:creationId xmlns:a16="http://schemas.microsoft.com/office/drawing/2014/main" id="{77F4D86B-21C4-3DB6-FCFE-DA3E2C28A884}"/>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3" name="円/楕円 62">
              <a:extLst>
                <a:ext uri="{FF2B5EF4-FFF2-40B4-BE49-F238E27FC236}">
                  <a16:creationId xmlns:a16="http://schemas.microsoft.com/office/drawing/2014/main" id="{F7960400-14A8-3A1E-2032-49CA4E37F969}"/>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4" name="円/楕円 63">
              <a:extLst>
                <a:ext uri="{FF2B5EF4-FFF2-40B4-BE49-F238E27FC236}">
                  <a16:creationId xmlns:a16="http://schemas.microsoft.com/office/drawing/2014/main" id="{7E7C4816-4EBD-2A7C-2390-F185E1FFEFC5}"/>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5" name="円/楕円 64">
              <a:extLst>
                <a:ext uri="{FF2B5EF4-FFF2-40B4-BE49-F238E27FC236}">
                  <a16:creationId xmlns:a16="http://schemas.microsoft.com/office/drawing/2014/main" id="{DC20DCDD-4AF4-3901-B711-09D1648E8E45}"/>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6" name="円/楕円 65">
              <a:extLst>
                <a:ext uri="{FF2B5EF4-FFF2-40B4-BE49-F238E27FC236}">
                  <a16:creationId xmlns:a16="http://schemas.microsoft.com/office/drawing/2014/main" id="{89018ED8-8C60-50A4-BD7E-4768C6F97FA5}"/>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7" name="円/楕円 66">
              <a:extLst>
                <a:ext uri="{FF2B5EF4-FFF2-40B4-BE49-F238E27FC236}">
                  <a16:creationId xmlns:a16="http://schemas.microsoft.com/office/drawing/2014/main" id="{3008639E-6AB6-E7A7-11F8-103BFA94BA85}"/>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8" name="円/楕円 67">
              <a:extLst>
                <a:ext uri="{FF2B5EF4-FFF2-40B4-BE49-F238E27FC236}">
                  <a16:creationId xmlns:a16="http://schemas.microsoft.com/office/drawing/2014/main" id="{BEB92F1F-EF8F-9970-7762-C221996AE344}"/>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69" name="円/楕円 68">
              <a:extLst>
                <a:ext uri="{FF2B5EF4-FFF2-40B4-BE49-F238E27FC236}">
                  <a16:creationId xmlns:a16="http://schemas.microsoft.com/office/drawing/2014/main" id="{287126A0-F71E-4374-914A-E57FF58ED9CC}"/>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0" name="円/楕円 69">
              <a:extLst>
                <a:ext uri="{FF2B5EF4-FFF2-40B4-BE49-F238E27FC236}">
                  <a16:creationId xmlns:a16="http://schemas.microsoft.com/office/drawing/2014/main" id="{297AC613-D430-E4ED-416E-09B6956E10D0}"/>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1" name="円/楕円 70">
              <a:extLst>
                <a:ext uri="{FF2B5EF4-FFF2-40B4-BE49-F238E27FC236}">
                  <a16:creationId xmlns:a16="http://schemas.microsoft.com/office/drawing/2014/main" id="{4E4114C5-592F-F04D-648D-F8EE9820D73D}"/>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2" name="円/楕円 71">
              <a:extLst>
                <a:ext uri="{FF2B5EF4-FFF2-40B4-BE49-F238E27FC236}">
                  <a16:creationId xmlns:a16="http://schemas.microsoft.com/office/drawing/2014/main" id="{AD28A3EE-ECA1-C287-EB69-8DE45F3E9924}"/>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3" name="円/楕円 72">
              <a:extLst>
                <a:ext uri="{FF2B5EF4-FFF2-40B4-BE49-F238E27FC236}">
                  <a16:creationId xmlns:a16="http://schemas.microsoft.com/office/drawing/2014/main" id="{BA2BD512-036E-F53E-8424-79FD12070472}"/>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4" name="円/楕円 73">
              <a:extLst>
                <a:ext uri="{FF2B5EF4-FFF2-40B4-BE49-F238E27FC236}">
                  <a16:creationId xmlns:a16="http://schemas.microsoft.com/office/drawing/2014/main" id="{F973E89E-B4D7-376C-426A-5F5F64C6D224}"/>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5" name="円/楕円 74">
              <a:extLst>
                <a:ext uri="{FF2B5EF4-FFF2-40B4-BE49-F238E27FC236}">
                  <a16:creationId xmlns:a16="http://schemas.microsoft.com/office/drawing/2014/main" id="{79370D72-E74A-1007-3355-70F366DAE304}"/>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6" name="円/楕円 75">
              <a:extLst>
                <a:ext uri="{FF2B5EF4-FFF2-40B4-BE49-F238E27FC236}">
                  <a16:creationId xmlns:a16="http://schemas.microsoft.com/office/drawing/2014/main" id="{3792D1DC-1389-37EF-C345-252D0A12BDAA}"/>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7" name="円/楕円 76">
              <a:extLst>
                <a:ext uri="{FF2B5EF4-FFF2-40B4-BE49-F238E27FC236}">
                  <a16:creationId xmlns:a16="http://schemas.microsoft.com/office/drawing/2014/main" id="{C24E4621-C916-8CD9-0BA6-316A9EED9F89}"/>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8" name="円/楕円 77">
              <a:extLst>
                <a:ext uri="{FF2B5EF4-FFF2-40B4-BE49-F238E27FC236}">
                  <a16:creationId xmlns:a16="http://schemas.microsoft.com/office/drawing/2014/main" id="{EEBD3842-0287-01EA-79BE-BDCD7ED9D6BC}"/>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79" name="円/楕円 78">
              <a:extLst>
                <a:ext uri="{FF2B5EF4-FFF2-40B4-BE49-F238E27FC236}">
                  <a16:creationId xmlns:a16="http://schemas.microsoft.com/office/drawing/2014/main" id="{F0CB464E-3FD6-D57B-5C78-76370E8D962E}"/>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0" name="円/楕円 79">
              <a:extLst>
                <a:ext uri="{FF2B5EF4-FFF2-40B4-BE49-F238E27FC236}">
                  <a16:creationId xmlns:a16="http://schemas.microsoft.com/office/drawing/2014/main" id="{97D83AA1-202D-99A0-B02D-116FD5B033F4}"/>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1" name="円/楕円 80">
              <a:extLst>
                <a:ext uri="{FF2B5EF4-FFF2-40B4-BE49-F238E27FC236}">
                  <a16:creationId xmlns:a16="http://schemas.microsoft.com/office/drawing/2014/main" id="{D72BA632-6FBE-2347-6837-82593433BD6D}"/>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2" name="円/楕円 81">
              <a:extLst>
                <a:ext uri="{FF2B5EF4-FFF2-40B4-BE49-F238E27FC236}">
                  <a16:creationId xmlns:a16="http://schemas.microsoft.com/office/drawing/2014/main" id="{E7D406AE-B9B3-77D3-DC53-4C81C2F7D4AC}"/>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3" name="円/楕円 82">
              <a:extLst>
                <a:ext uri="{FF2B5EF4-FFF2-40B4-BE49-F238E27FC236}">
                  <a16:creationId xmlns:a16="http://schemas.microsoft.com/office/drawing/2014/main" id="{EB47ECD4-CCD8-1B11-6E0D-8ED330F053E0}"/>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4" name="円/楕円 83">
              <a:extLst>
                <a:ext uri="{FF2B5EF4-FFF2-40B4-BE49-F238E27FC236}">
                  <a16:creationId xmlns:a16="http://schemas.microsoft.com/office/drawing/2014/main" id="{83DF0563-0361-0988-B6E3-2721668230D4}"/>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5" name="円/楕円 84">
              <a:extLst>
                <a:ext uri="{FF2B5EF4-FFF2-40B4-BE49-F238E27FC236}">
                  <a16:creationId xmlns:a16="http://schemas.microsoft.com/office/drawing/2014/main" id="{84FB4331-D18E-A500-6F84-A09D894DAED3}"/>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6" name="円/楕円 85">
              <a:extLst>
                <a:ext uri="{FF2B5EF4-FFF2-40B4-BE49-F238E27FC236}">
                  <a16:creationId xmlns:a16="http://schemas.microsoft.com/office/drawing/2014/main" id="{8DC3B3A7-7649-9122-4CEB-1562D3F9901F}"/>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7" name="円/楕円 86">
              <a:extLst>
                <a:ext uri="{FF2B5EF4-FFF2-40B4-BE49-F238E27FC236}">
                  <a16:creationId xmlns:a16="http://schemas.microsoft.com/office/drawing/2014/main" id="{DAEB40CA-644D-170F-4972-544F025E1EE3}"/>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8" name="円/楕円 87">
              <a:extLst>
                <a:ext uri="{FF2B5EF4-FFF2-40B4-BE49-F238E27FC236}">
                  <a16:creationId xmlns:a16="http://schemas.microsoft.com/office/drawing/2014/main" id="{642A9326-BC0E-0B38-03A7-53A217FB08DC}"/>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89" name="円/楕円 88">
              <a:extLst>
                <a:ext uri="{FF2B5EF4-FFF2-40B4-BE49-F238E27FC236}">
                  <a16:creationId xmlns:a16="http://schemas.microsoft.com/office/drawing/2014/main" id="{3129A89E-FDFC-65AF-BCFE-EC0322F276A5}"/>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0" name="円/楕円 89">
              <a:extLst>
                <a:ext uri="{FF2B5EF4-FFF2-40B4-BE49-F238E27FC236}">
                  <a16:creationId xmlns:a16="http://schemas.microsoft.com/office/drawing/2014/main" id="{FFD245CF-8198-5162-2D98-FD3F2F55BDEF}"/>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1" name="円/楕円 90">
              <a:extLst>
                <a:ext uri="{FF2B5EF4-FFF2-40B4-BE49-F238E27FC236}">
                  <a16:creationId xmlns:a16="http://schemas.microsoft.com/office/drawing/2014/main" id="{5170C1AF-F043-AB1A-D1B6-001E831D21E0}"/>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2" name="円/楕円 91">
              <a:extLst>
                <a:ext uri="{FF2B5EF4-FFF2-40B4-BE49-F238E27FC236}">
                  <a16:creationId xmlns:a16="http://schemas.microsoft.com/office/drawing/2014/main" id="{92B6C761-349D-4F2D-D708-4DD668376D80}"/>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3" name="円/楕円 92">
              <a:extLst>
                <a:ext uri="{FF2B5EF4-FFF2-40B4-BE49-F238E27FC236}">
                  <a16:creationId xmlns:a16="http://schemas.microsoft.com/office/drawing/2014/main" id="{6DC7DCCF-6DD1-37D7-D438-D0402EF9AFCB}"/>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4" name="円/楕円 93">
              <a:extLst>
                <a:ext uri="{FF2B5EF4-FFF2-40B4-BE49-F238E27FC236}">
                  <a16:creationId xmlns:a16="http://schemas.microsoft.com/office/drawing/2014/main" id="{2771D094-347D-AB75-64A6-3BD331DB7C96}"/>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5" name="円/楕円 94">
              <a:extLst>
                <a:ext uri="{FF2B5EF4-FFF2-40B4-BE49-F238E27FC236}">
                  <a16:creationId xmlns:a16="http://schemas.microsoft.com/office/drawing/2014/main" id="{806C7991-7337-89CB-FB09-5FB5DB6E4A27}"/>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6" name="円/楕円 95">
              <a:extLst>
                <a:ext uri="{FF2B5EF4-FFF2-40B4-BE49-F238E27FC236}">
                  <a16:creationId xmlns:a16="http://schemas.microsoft.com/office/drawing/2014/main" id="{17D727F0-8E81-805E-8DF4-873FC6DA82D3}"/>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7" name="円/楕円 96">
              <a:extLst>
                <a:ext uri="{FF2B5EF4-FFF2-40B4-BE49-F238E27FC236}">
                  <a16:creationId xmlns:a16="http://schemas.microsoft.com/office/drawing/2014/main" id="{6CF00E70-812C-A53A-EDBF-AD7C84865675}"/>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8" name="円/楕円 97">
              <a:extLst>
                <a:ext uri="{FF2B5EF4-FFF2-40B4-BE49-F238E27FC236}">
                  <a16:creationId xmlns:a16="http://schemas.microsoft.com/office/drawing/2014/main" id="{E2D9D0EA-5AFD-D0F0-3668-15EA4B89062C}"/>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99" name="下矢印 98">
              <a:extLst>
                <a:ext uri="{FF2B5EF4-FFF2-40B4-BE49-F238E27FC236}">
                  <a16:creationId xmlns:a16="http://schemas.microsoft.com/office/drawing/2014/main" id="{F2BD2BF6-A753-7554-B8D0-871865EB92DB}"/>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100" name="グループ化 99">
            <a:extLst>
              <a:ext uri="{FF2B5EF4-FFF2-40B4-BE49-F238E27FC236}">
                <a16:creationId xmlns:a16="http://schemas.microsoft.com/office/drawing/2014/main" id="{BBB38C6D-0103-F74D-73C3-E7E3F0E7E750}"/>
              </a:ext>
            </a:extLst>
          </p:cNvPr>
          <p:cNvGrpSpPr/>
          <p:nvPr/>
        </p:nvGrpSpPr>
        <p:grpSpPr>
          <a:xfrm>
            <a:off x="2314333" y="5098897"/>
            <a:ext cx="766739" cy="802384"/>
            <a:chOff x="3469632" y="932101"/>
            <a:chExt cx="2834641" cy="2966421"/>
          </a:xfrm>
        </p:grpSpPr>
        <p:sp>
          <p:nvSpPr>
            <p:cNvPr id="101" name="三角形 100">
              <a:extLst>
                <a:ext uri="{FF2B5EF4-FFF2-40B4-BE49-F238E27FC236}">
                  <a16:creationId xmlns:a16="http://schemas.microsoft.com/office/drawing/2014/main" id="{D4A4F4DF-5158-CE1F-99B7-B5347CA43805}"/>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2" name="テキスト ボックス 101">
              <a:extLst>
                <a:ext uri="{FF2B5EF4-FFF2-40B4-BE49-F238E27FC236}">
                  <a16:creationId xmlns:a16="http://schemas.microsoft.com/office/drawing/2014/main" id="{1DB63CEA-7529-EBEE-2653-98C680EF5D49}"/>
                </a:ext>
              </a:extLst>
            </p:cNvPr>
            <p:cNvSpPr txBox="1"/>
            <p:nvPr/>
          </p:nvSpPr>
          <p:spPr>
            <a:xfrm>
              <a:off x="4000456" y="1644367"/>
              <a:ext cx="1725742" cy="796498"/>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lang="en-US" altLang="ja-JP" sz="800" dirty="0">
                  <a:solidFill>
                    <a:srgbClr val="FCFCFC"/>
                  </a:solidFill>
                  <a:latin typeface="Hiragino Kaku Gothic Pro W3" panose="020B0300000000000000" pitchFamily="34" charset="-128"/>
                  <a:ea typeface="Hiragino Kaku Gothic Pro W3" panose="020B0300000000000000" pitchFamily="34" charset="-128"/>
                </a:rPr>
                <a:t>C</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03" name="円/楕円 102">
              <a:extLst>
                <a:ext uri="{FF2B5EF4-FFF2-40B4-BE49-F238E27FC236}">
                  <a16:creationId xmlns:a16="http://schemas.microsoft.com/office/drawing/2014/main" id="{7ADFF0AA-D8F2-ED2B-1D8B-EDE9D29E9FED}"/>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4" name="円/楕円 103">
              <a:extLst>
                <a:ext uri="{FF2B5EF4-FFF2-40B4-BE49-F238E27FC236}">
                  <a16:creationId xmlns:a16="http://schemas.microsoft.com/office/drawing/2014/main" id="{B8873219-CB5B-18F1-5A83-1C8398EEEE8C}"/>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5" name="円/楕円 104">
              <a:extLst>
                <a:ext uri="{FF2B5EF4-FFF2-40B4-BE49-F238E27FC236}">
                  <a16:creationId xmlns:a16="http://schemas.microsoft.com/office/drawing/2014/main" id="{2956109B-F9F3-4227-36AB-6C55D2462D68}"/>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6" name="円/楕円 105">
              <a:extLst>
                <a:ext uri="{FF2B5EF4-FFF2-40B4-BE49-F238E27FC236}">
                  <a16:creationId xmlns:a16="http://schemas.microsoft.com/office/drawing/2014/main" id="{FD595B53-3DC3-695A-56EC-16CF142BDFFA}"/>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7" name="円/楕円 106">
              <a:extLst>
                <a:ext uri="{FF2B5EF4-FFF2-40B4-BE49-F238E27FC236}">
                  <a16:creationId xmlns:a16="http://schemas.microsoft.com/office/drawing/2014/main" id="{D40B6795-D144-185F-61B9-729D739A2A65}"/>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8" name="円/楕円 107">
              <a:extLst>
                <a:ext uri="{FF2B5EF4-FFF2-40B4-BE49-F238E27FC236}">
                  <a16:creationId xmlns:a16="http://schemas.microsoft.com/office/drawing/2014/main" id="{8D041D5D-392C-187B-D88B-8A3A1C1C58A6}"/>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09" name="円/楕円 108">
              <a:extLst>
                <a:ext uri="{FF2B5EF4-FFF2-40B4-BE49-F238E27FC236}">
                  <a16:creationId xmlns:a16="http://schemas.microsoft.com/office/drawing/2014/main" id="{A6DE363F-7C69-10B3-C1D3-962E29E0183A}"/>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0" name="円/楕円 109">
              <a:extLst>
                <a:ext uri="{FF2B5EF4-FFF2-40B4-BE49-F238E27FC236}">
                  <a16:creationId xmlns:a16="http://schemas.microsoft.com/office/drawing/2014/main" id="{F48C4D9B-DFD6-9467-85D1-9C957095D887}"/>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1" name="円/楕円 110">
              <a:extLst>
                <a:ext uri="{FF2B5EF4-FFF2-40B4-BE49-F238E27FC236}">
                  <a16:creationId xmlns:a16="http://schemas.microsoft.com/office/drawing/2014/main" id="{980D576C-C327-A604-9FF9-D5B9A36B3DB4}"/>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2" name="円/楕円 111">
              <a:extLst>
                <a:ext uri="{FF2B5EF4-FFF2-40B4-BE49-F238E27FC236}">
                  <a16:creationId xmlns:a16="http://schemas.microsoft.com/office/drawing/2014/main" id="{0095F7EA-88C1-F015-F3E3-DAD7FFF0C7B7}"/>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3" name="円/楕円 112">
              <a:extLst>
                <a:ext uri="{FF2B5EF4-FFF2-40B4-BE49-F238E27FC236}">
                  <a16:creationId xmlns:a16="http://schemas.microsoft.com/office/drawing/2014/main" id="{1D66F119-9C31-EFAD-6577-3AE1ABB72EAC}"/>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4" name="円/楕円 113">
              <a:extLst>
                <a:ext uri="{FF2B5EF4-FFF2-40B4-BE49-F238E27FC236}">
                  <a16:creationId xmlns:a16="http://schemas.microsoft.com/office/drawing/2014/main" id="{8DDF88EE-38B9-2F80-6217-9B51E32D98EB}"/>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5" name="円/楕円 114">
              <a:extLst>
                <a:ext uri="{FF2B5EF4-FFF2-40B4-BE49-F238E27FC236}">
                  <a16:creationId xmlns:a16="http://schemas.microsoft.com/office/drawing/2014/main" id="{95163FCD-BC23-7ABE-E533-BCE52BA557F2}"/>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6" name="円/楕円 115">
              <a:extLst>
                <a:ext uri="{FF2B5EF4-FFF2-40B4-BE49-F238E27FC236}">
                  <a16:creationId xmlns:a16="http://schemas.microsoft.com/office/drawing/2014/main" id="{0DAF91B3-8C03-4835-6AAC-0DF008B000CC}"/>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7" name="円/楕円 116">
              <a:extLst>
                <a:ext uri="{FF2B5EF4-FFF2-40B4-BE49-F238E27FC236}">
                  <a16:creationId xmlns:a16="http://schemas.microsoft.com/office/drawing/2014/main" id="{5AB1B7E5-23E7-BF1E-EDB1-6FA61128D2E2}"/>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8" name="円/楕円 117">
              <a:extLst>
                <a:ext uri="{FF2B5EF4-FFF2-40B4-BE49-F238E27FC236}">
                  <a16:creationId xmlns:a16="http://schemas.microsoft.com/office/drawing/2014/main" id="{31F555D7-FB27-5459-79E5-B8DC0071BDBC}"/>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19" name="円/楕円 118">
              <a:extLst>
                <a:ext uri="{FF2B5EF4-FFF2-40B4-BE49-F238E27FC236}">
                  <a16:creationId xmlns:a16="http://schemas.microsoft.com/office/drawing/2014/main" id="{1E4CF62B-FB5F-9535-344D-43E9AE2E6749}"/>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0" name="円/楕円 119">
              <a:extLst>
                <a:ext uri="{FF2B5EF4-FFF2-40B4-BE49-F238E27FC236}">
                  <a16:creationId xmlns:a16="http://schemas.microsoft.com/office/drawing/2014/main" id="{A918E311-F704-9DC4-AF00-B462A6BD74BF}"/>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1" name="円/楕円 120">
              <a:extLst>
                <a:ext uri="{FF2B5EF4-FFF2-40B4-BE49-F238E27FC236}">
                  <a16:creationId xmlns:a16="http://schemas.microsoft.com/office/drawing/2014/main" id="{224D4F6D-830C-743A-36D5-3AA087A0D4E3}"/>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2" name="円/楕円 121">
              <a:extLst>
                <a:ext uri="{FF2B5EF4-FFF2-40B4-BE49-F238E27FC236}">
                  <a16:creationId xmlns:a16="http://schemas.microsoft.com/office/drawing/2014/main" id="{CCCB45C2-ECC2-0E83-EBB2-58D803910C03}"/>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3" name="円/楕円 122">
              <a:extLst>
                <a:ext uri="{FF2B5EF4-FFF2-40B4-BE49-F238E27FC236}">
                  <a16:creationId xmlns:a16="http://schemas.microsoft.com/office/drawing/2014/main" id="{7875F7EA-3CC1-3ABB-EFBC-E6FAC864ADDE}"/>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4" name="円/楕円 123">
              <a:extLst>
                <a:ext uri="{FF2B5EF4-FFF2-40B4-BE49-F238E27FC236}">
                  <a16:creationId xmlns:a16="http://schemas.microsoft.com/office/drawing/2014/main" id="{B6BEE042-67B3-A288-5D6C-69D4AD049A0D}"/>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5" name="円/楕円 124">
              <a:extLst>
                <a:ext uri="{FF2B5EF4-FFF2-40B4-BE49-F238E27FC236}">
                  <a16:creationId xmlns:a16="http://schemas.microsoft.com/office/drawing/2014/main" id="{06CA9B63-1C98-9067-BB94-C69C5566112F}"/>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6" name="円/楕円 125">
              <a:extLst>
                <a:ext uri="{FF2B5EF4-FFF2-40B4-BE49-F238E27FC236}">
                  <a16:creationId xmlns:a16="http://schemas.microsoft.com/office/drawing/2014/main" id="{C0A4147E-FA1E-73E5-6DA4-AA2ABF5C6CE8}"/>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7" name="円/楕円 126">
              <a:extLst>
                <a:ext uri="{FF2B5EF4-FFF2-40B4-BE49-F238E27FC236}">
                  <a16:creationId xmlns:a16="http://schemas.microsoft.com/office/drawing/2014/main" id="{800249BB-0790-44A8-3676-DB7B99F5F772}"/>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8" name="円/楕円 127">
              <a:extLst>
                <a:ext uri="{FF2B5EF4-FFF2-40B4-BE49-F238E27FC236}">
                  <a16:creationId xmlns:a16="http://schemas.microsoft.com/office/drawing/2014/main" id="{5E5CE736-8D77-1BCB-D538-457A32361E2F}"/>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29" name="円/楕円 128">
              <a:extLst>
                <a:ext uri="{FF2B5EF4-FFF2-40B4-BE49-F238E27FC236}">
                  <a16:creationId xmlns:a16="http://schemas.microsoft.com/office/drawing/2014/main" id="{1DFDF786-38F2-4CFF-2CAA-BF232DB6C151}"/>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0" name="円/楕円 129">
              <a:extLst>
                <a:ext uri="{FF2B5EF4-FFF2-40B4-BE49-F238E27FC236}">
                  <a16:creationId xmlns:a16="http://schemas.microsoft.com/office/drawing/2014/main" id="{3665CB69-C653-EDFF-964F-7177425585DF}"/>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1" name="円/楕円 130">
              <a:extLst>
                <a:ext uri="{FF2B5EF4-FFF2-40B4-BE49-F238E27FC236}">
                  <a16:creationId xmlns:a16="http://schemas.microsoft.com/office/drawing/2014/main" id="{707C12D1-57C4-3200-3C09-FB8C204ACB7E}"/>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2" name="円/楕円 131">
              <a:extLst>
                <a:ext uri="{FF2B5EF4-FFF2-40B4-BE49-F238E27FC236}">
                  <a16:creationId xmlns:a16="http://schemas.microsoft.com/office/drawing/2014/main" id="{9801B5FA-879F-C5D3-F395-5EA7C96D7265}"/>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3" name="円/楕円 132">
              <a:extLst>
                <a:ext uri="{FF2B5EF4-FFF2-40B4-BE49-F238E27FC236}">
                  <a16:creationId xmlns:a16="http://schemas.microsoft.com/office/drawing/2014/main" id="{E3CF6B25-7AA8-A7F5-5BD9-D35F4083EC6A}"/>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4" name="円/楕円 133">
              <a:extLst>
                <a:ext uri="{FF2B5EF4-FFF2-40B4-BE49-F238E27FC236}">
                  <a16:creationId xmlns:a16="http://schemas.microsoft.com/office/drawing/2014/main" id="{4587CA1B-8DE5-B895-52FD-CE886D7EBF83}"/>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5" name="円/楕円 134">
              <a:extLst>
                <a:ext uri="{FF2B5EF4-FFF2-40B4-BE49-F238E27FC236}">
                  <a16:creationId xmlns:a16="http://schemas.microsoft.com/office/drawing/2014/main" id="{2B65215E-4F84-5758-30C9-EC9362A14F7E}"/>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6" name="円/楕円 135">
              <a:extLst>
                <a:ext uri="{FF2B5EF4-FFF2-40B4-BE49-F238E27FC236}">
                  <a16:creationId xmlns:a16="http://schemas.microsoft.com/office/drawing/2014/main" id="{A67AE5BC-B4D4-D378-A9A8-7C731BB16010}"/>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7" name="円/楕円 136">
              <a:extLst>
                <a:ext uri="{FF2B5EF4-FFF2-40B4-BE49-F238E27FC236}">
                  <a16:creationId xmlns:a16="http://schemas.microsoft.com/office/drawing/2014/main" id="{2A701813-8741-843C-F942-AA39FC0C7222}"/>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8" name="円/楕円 137">
              <a:extLst>
                <a:ext uri="{FF2B5EF4-FFF2-40B4-BE49-F238E27FC236}">
                  <a16:creationId xmlns:a16="http://schemas.microsoft.com/office/drawing/2014/main" id="{7F29D0B4-3192-B8DD-995C-B166DCB9B6D7}"/>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39" name="円/楕円 138">
              <a:extLst>
                <a:ext uri="{FF2B5EF4-FFF2-40B4-BE49-F238E27FC236}">
                  <a16:creationId xmlns:a16="http://schemas.microsoft.com/office/drawing/2014/main" id="{54B45F98-3270-1B86-0356-1C12BAA57477}"/>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0" name="下矢印 139">
              <a:extLst>
                <a:ext uri="{FF2B5EF4-FFF2-40B4-BE49-F238E27FC236}">
                  <a16:creationId xmlns:a16="http://schemas.microsoft.com/office/drawing/2014/main" id="{0A046BE4-878A-D92F-D436-6CABF95DCF98}"/>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sp>
        <p:nvSpPr>
          <p:cNvPr id="141" name="タイトル 1">
            <a:extLst>
              <a:ext uri="{FF2B5EF4-FFF2-40B4-BE49-F238E27FC236}">
                <a16:creationId xmlns:a16="http://schemas.microsoft.com/office/drawing/2014/main" id="{F4469D38-32CC-0EAE-1A9B-BA89A2C1306C}"/>
              </a:ext>
            </a:extLst>
          </p:cNvPr>
          <p:cNvSpPr>
            <a:spLocks noGrp="1"/>
          </p:cNvSpPr>
          <p:nvPr>
            <p:ph type="title"/>
          </p:nvPr>
        </p:nvSpPr>
        <p:spPr>
          <a:xfrm>
            <a:off x="2973910" y="6250393"/>
            <a:ext cx="2475533" cy="698406"/>
          </a:xfrm>
        </p:spPr>
        <p:txBody>
          <a:bodyPr>
            <a:normAutofit/>
          </a:bodyPr>
          <a:lstStyle/>
          <a:p>
            <a:pPr algn="ctr"/>
            <a:r>
              <a:rPr lang="ja-JP" altLang="en-US" sz="1800"/>
              <a:t>数の評価から質の評価への転換</a:t>
            </a:r>
          </a:p>
        </p:txBody>
      </p:sp>
      <p:grpSp>
        <p:nvGrpSpPr>
          <p:cNvPr id="142" name="グループ化 141">
            <a:extLst>
              <a:ext uri="{FF2B5EF4-FFF2-40B4-BE49-F238E27FC236}">
                <a16:creationId xmlns:a16="http://schemas.microsoft.com/office/drawing/2014/main" id="{3143708C-63C3-C558-381A-C2B47812A748}"/>
              </a:ext>
            </a:extLst>
          </p:cNvPr>
          <p:cNvGrpSpPr/>
          <p:nvPr/>
        </p:nvGrpSpPr>
        <p:grpSpPr>
          <a:xfrm>
            <a:off x="1327738" y="5182243"/>
            <a:ext cx="942366" cy="986176"/>
            <a:chOff x="3469632" y="932101"/>
            <a:chExt cx="2834641" cy="2966421"/>
          </a:xfrm>
        </p:grpSpPr>
        <p:sp>
          <p:nvSpPr>
            <p:cNvPr id="143" name="三角形 142">
              <a:extLst>
                <a:ext uri="{FF2B5EF4-FFF2-40B4-BE49-F238E27FC236}">
                  <a16:creationId xmlns:a16="http://schemas.microsoft.com/office/drawing/2014/main" id="{7A052E65-BF03-14C3-F096-59FD07D40C12}"/>
                </a:ext>
              </a:extLst>
            </p:cNvPr>
            <p:cNvSpPr/>
            <p:nvPr/>
          </p:nvSpPr>
          <p:spPr>
            <a:xfrm>
              <a:off x="3469632"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4" name="テキスト ボックス 143">
              <a:extLst>
                <a:ext uri="{FF2B5EF4-FFF2-40B4-BE49-F238E27FC236}">
                  <a16:creationId xmlns:a16="http://schemas.microsoft.com/office/drawing/2014/main" id="{A5C5C2F6-EBFC-0795-E24C-8A8D460C8BB3}"/>
                </a:ext>
              </a:extLst>
            </p:cNvPr>
            <p:cNvSpPr txBox="1"/>
            <p:nvPr/>
          </p:nvSpPr>
          <p:spPr>
            <a:xfrm>
              <a:off x="4249235" y="1712931"/>
              <a:ext cx="1394475" cy="648056"/>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B</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45" name="円/楕円 144">
              <a:extLst>
                <a:ext uri="{FF2B5EF4-FFF2-40B4-BE49-F238E27FC236}">
                  <a16:creationId xmlns:a16="http://schemas.microsoft.com/office/drawing/2014/main" id="{EC67E5FD-25F4-7DD4-464C-145568E024FB}"/>
                </a:ext>
              </a:extLst>
            </p:cNvPr>
            <p:cNvSpPr/>
            <p:nvPr/>
          </p:nvSpPr>
          <p:spPr>
            <a:xfrm>
              <a:off x="3868060"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6" name="円/楕円 145">
              <a:extLst>
                <a:ext uri="{FF2B5EF4-FFF2-40B4-BE49-F238E27FC236}">
                  <a16:creationId xmlns:a16="http://schemas.microsoft.com/office/drawing/2014/main" id="{75740F15-C9D1-1BA8-49F4-07CDEDDD7B16}"/>
                </a:ext>
              </a:extLst>
            </p:cNvPr>
            <p:cNvSpPr/>
            <p:nvPr/>
          </p:nvSpPr>
          <p:spPr>
            <a:xfrm>
              <a:off x="4085775"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7" name="円/楕円 146">
              <a:extLst>
                <a:ext uri="{FF2B5EF4-FFF2-40B4-BE49-F238E27FC236}">
                  <a16:creationId xmlns:a16="http://schemas.microsoft.com/office/drawing/2014/main" id="{F5A054EA-E71D-61B3-1944-531C416B574A}"/>
                </a:ext>
              </a:extLst>
            </p:cNvPr>
            <p:cNvSpPr/>
            <p:nvPr/>
          </p:nvSpPr>
          <p:spPr>
            <a:xfrm>
              <a:off x="4325260"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8" name="円/楕円 147">
              <a:extLst>
                <a:ext uri="{FF2B5EF4-FFF2-40B4-BE49-F238E27FC236}">
                  <a16:creationId xmlns:a16="http://schemas.microsoft.com/office/drawing/2014/main" id="{BE42DF77-B8B2-BF55-26BB-7E883A323FF0}"/>
                </a:ext>
              </a:extLst>
            </p:cNvPr>
            <p:cNvSpPr/>
            <p:nvPr/>
          </p:nvSpPr>
          <p:spPr>
            <a:xfrm>
              <a:off x="4455889"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49" name="円/楕円 148">
              <a:extLst>
                <a:ext uri="{FF2B5EF4-FFF2-40B4-BE49-F238E27FC236}">
                  <a16:creationId xmlns:a16="http://schemas.microsoft.com/office/drawing/2014/main" id="{E4D77DB9-C135-EA03-01F6-605E4F39A619}"/>
                </a:ext>
              </a:extLst>
            </p:cNvPr>
            <p:cNvSpPr/>
            <p:nvPr/>
          </p:nvSpPr>
          <p:spPr>
            <a:xfrm>
              <a:off x="4628976"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0" name="円/楕円 149">
              <a:extLst>
                <a:ext uri="{FF2B5EF4-FFF2-40B4-BE49-F238E27FC236}">
                  <a16:creationId xmlns:a16="http://schemas.microsoft.com/office/drawing/2014/main" id="{DEBF1749-FEDB-5D95-6B13-0D3AC9011074}"/>
                </a:ext>
              </a:extLst>
            </p:cNvPr>
            <p:cNvSpPr/>
            <p:nvPr/>
          </p:nvSpPr>
          <p:spPr>
            <a:xfrm>
              <a:off x="4846691"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1" name="円/楕円 150">
              <a:extLst>
                <a:ext uri="{FF2B5EF4-FFF2-40B4-BE49-F238E27FC236}">
                  <a16:creationId xmlns:a16="http://schemas.microsoft.com/office/drawing/2014/main" id="{0FA106DA-ED72-7151-5098-FA08253C548E}"/>
                </a:ext>
              </a:extLst>
            </p:cNvPr>
            <p:cNvSpPr/>
            <p:nvPr/>
          </p:nvSpPr>
          <p:spPr>
            <a:xfrm>
              <a:off x="5064405"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2" name="円/楕円 151">
              <a:extLst>
                <a:ext uri="{FF2B5EF4-FFF2-40B4-BE49-F238E27FC236}">
                  <a16:creationId xmlns:a16="http://schemas.microsoft.com/office/drawing/2014/main" id="{25871C5A-09DC-5A39-7839-19E5E4F41F49}"/>
                </a:ext>
              </a:extLst>
            </p:cNvPr>
            <p:cNvSpPr/>
            <p:nvPr/>
          </p:nvSpPr>
          <p:spPr>
            <a:xfrm>
              <a:off x="5216806"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3" name="円/楕円 152">
              <a:extLst>
                <a:ext uri="{FF2B5EF4-FFF2-40B4-BE49-F238E27FC236}">
                  <a16:creationId xmlns:a16="http://schemas.microsoft.com/office/drawing/2014/main" id="{103E6832-6755-151D-DB4A-E52BE6E26FBA}"/>
                </a:ext>
              </a:extLst>
            </p:cNvPr>
            <p:cNvSpPr/>
            <p:nvPr/>
          </p:nvSpPr>
          <p:spPr>
            <a:xfrm>
              <a:off x="5410572"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4" name="円/楕円 153">
              <a:extLst>
                <a:ext uri="{FF2B5EF4-FFF2-40B4-BE49-F238E27FC236}">
                  <a16:creationId xmlns:a16="http://schemas.microsoft.com/office/drawing/2014/main" id="{3531C876-408E-D98E-8273-36F20413716E}"/>
                </a:ext>
              </a:extLst>
            </p:cNvPr>
            <p:cNvSpPr/>
            <p:nvPr/>
          </p:nvSpPr>
          <p:spPr>
            <a:xfrm>
              <a:off x="5630473"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5" name="円/楕円 154">
              <a:extLst>
                <a:ext uri="{FF2B5EF4-FFF2-40B4-BE49-F238E27FC236}">
                  <a16:creationId xmlns:a16="http://schemas.microsoft.com/office/drawing/2014/main" id="{01D5DBFD-08A1-A29D-BBB2-1EBAE5993A87}"/>
                </a:ext>
              </a:extLst>
            </p:cNvPr>
            <p:cNvSpPr/>
            <p:nvPr/>
          </p:nvSpPr>
          <p:spPr>
            <a:xfrm>
              <a:off x="5873217"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6" name="円/楕円 155">
              <a:extLst>
                <a:ext uri="{FF2B5EF4-FFF2-40B4-BE49-F238E27FC236}">
                  <a16:creationId xmlns:a16="http://schemas.microsoft.com/office/drawing/2014/main" id="{72A923D5-5D38-FA55-9826-3915F798E9E0}"/>
                </a:ext>
              </a:extLst>
            </p:cNvPr>
            <p:cNvSpPr/>
            <p:nvPr/>
          </p:nvSpPr>
          <p:spPr>
            <a:xfrm>
              <a:off x="4020460"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7" name="円/楕円 156">
              <a:extLst>
                <a:ext uri="{FF2B5EF4-FFF2-40B4-BE49-F238E27FC236}">
                  <a16:creationId xmlns:a16="http://schemas.microsoft.com/office/drawing/2014/main" id="{C9F33202-5CA1-C4AE-75CA-B71721343CCB}"/>
                </a:ext>
              </a:extLst>
            </p:cNvPr>
            <p:cNvSpPr/>
            <p:nvPr/>
          </p:nvSpPr>
          <p:spPr>
            <a:xfrm>
              <a:off x="4214226"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8" name="円/楕円 157">
              <a:extLst>
                <a:ext uri="{FF2B5EF4-FFF2-40B4-BE49-F238E27FC236}">
                  <a16:creationId xmlns:a16="http://schemas.microsoft.com/office/drawing/2014/main" id="{4A5656FB-72C2-681C-B7BC-CF2A9A38A639}"/>
                </a:ext>
              </a:extLst>
            </p:cNvPr>
            <p:cNvSpPr/>
            <p:nvPr/>
          </p:nvSpPr>
          <p:spPr>
            <a:xfrm>
              <a:off x="4563661"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59" name="円/楕円 158">
              <a:extLst>
                <a:ext uri="{FF2B5EF4-FFF2-40B4-BE49-F238E27FC236}">
                  <a16:creationId xmlns:a16="http://schemas.microsoft.com/office/drawing/2014/main" id="{EF2EE0CA-3800-DD7F-F927-27C6705CE8C2}"/>
                </a:ext>
              </a:extLst>
            </p:cNvPr>
            <p:cNvSpPr/>
            <p:nvPr/>
          </p:nvSpPr>
          <p:spPr>
            <a:xfrm>
              <a:off x="4949030"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0" name="円/楕円 159">
              <a:extLst>
                <a:ext uri="{FF2B5EF4-FFF2-40B4-BE49-F238E27FC236}">
                  <a16:creationId xmlns:a16="http://schemas.microsoft.com/office/drawing/2014/main" id="{68E07F19-B7B4-9A1E-67F1-14255864B9B7}"/>
                </a:ext>
              </a:extLst>
            </p:cNvPr>
            <p:cNvSpPr/>
            <p:nvPr/>
          </p:nvSpPr>
          <p:spPr>
            <a:xfrm>
              <a:off x="5314264"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1" name="円/楕円 160">
              <a:extLst>
                <a:ext uri="{FF2B5EF4-FFF2-40B4-BE49-F238E27FC236}">
                  <a16:creationId xmlns:a16="http://schemas.microsoft.com/office/drawing/2014/main" id="{B69F9536-430E-1E79-E6BC-A47F3ADFB3EE}"/>
                </a:ext>
              </a:extLst>
            </p:cNvPr>
            <p:cNvSpPr/>
            <p:nvPr/>
          </p:nvSpPr>
          <p:spPr>
            <a:xfrm>
              <a:off x="5685991"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2" name="円/楕円 161">
              <a:extLst>
                <a:ext uri="{FF2B5EF4-FFF2-40B4-BE49-F238E27FC236}">
                  <a16:creationId xmlns:a16="http://schemas.microsoft.com/office/drawing/2014/main" id="{31FD3701-B1DF-DFF3-5226-7477D4A0AE86}"/>
                </a:ext>
              </a:extLst>
            </p:cNvPr>
            <p:cNvSpPr/>
            <p:nvPr/>
          </p:nvSpPr>
          <p:spPr>
            <a:xfrm>
              <a:off x="4794053"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3" name="円/楕円 162">
              <a:extLst>
                <a:ext uri="{FF2B5EF4-FFF2-40B4-BE49-F238E27FC236}">
                  <a16:creationId xmlns:a16="http://schemas.microsoft.com/office/drawing/2014/main" id="{7EEB43B3-9BE9-8B19-F115-714098B5E016}"/>
                </a:ext>
              </a:extLst>
            </p:cNvPr>
            <p:cNvSpPr/>
            <p:nvPr/>
          </p:nvSpPr>
          <p:spPr>
            <a:xfrm>
              <a:off x="5101430"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4" name="円/楕円 163">
              <a:extLst>
                <a:ext uri="{FF2B5EF4-FFF2-40B4-BE49-F238E27FC236}">
                  <a16:creationId xmlns:a16="http://schemas.microsoft.com/office/drawing/2014/main" id="{ED4CEB91-C3D1-5B45-ED19-A8D5F3D073A3}"/>
                </a:ext>
              </a:extLst>
            </p:cNvPr>
            <p:cNvSpPr/>
            <p:nvPr/>
          </p:nvSpPr>
          <p:spPr>
            <a:xfrm>
              <a:off x="4190278"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5" name="円/楕円 164">
              <a:extLst>
                <a:ext uri="{FF2B5EF4-FFF2-40B4-BE49-F238E27FC236}">
                  <a16:creationId xmlns:a16="http://schemas.microsoft.com/office/drawing/2014/main" id="{70E73DB6-656F-3F56-031E-24585EDC30BB}"/>
                </a:ext>
              </a:extLst>
            </p:cNvPr>
            <p:cNvSpPr/>
            <p:nvPr/>
          </p:nvSpPr>
          <p:spPr>
            <a:xfrm>
              <a:off x="4379146"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6" name="円/楕円 165">
              <a:extLst>
                <a:ext uri="{FF2B5EF4-FFF2-40B4-BE49-F238E27FC236}">
                  <a16:creationId xmlns:a16="http://schemas.microsoft.com/office/drawing/2014/main" id="{F59C92EF-78DD-C7AF-ED08-BF655979E490}"/>
                </a:ext>
              </a:extLst>
            </p:cNvPr>
            <p:cNvSpPr/>
            <p:nvPr/>
          </p:nvSpPr>
          <p:spPr>
            <a:xfrm>
              <a:off x="4771193"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7" name="円/楕円 166">
              <a:extLst>
                <a:ext uri="{FF2B5EF4-FFF2-40B4-BE49-F238E27FC236}">
                  <a16:creationId xmlns:a16="http://schemas.microsoft.com/office/drawing/2014/main" id="{EC40961F-F972-B4F3-6C93-405B3D4C50A1}"/>
                </a:ext>
              </a:extLst>
            </p:cNvPr>
            <p:cNvSpPr/>
            <p:nvPr/>
          </p:nvSpPr>
          <p:spPr>
            <a:xfrm>
              <a:off x="5358854"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8" name="円/楕円 167">
              <a:extLst>
                <a:ext uri="{FF2B5EF4-FFF2-40B4-BE49-F238E27FC236}">
                  <a16:creationId xmlns:a16="http://schemas.microsoft.com/office/drawing/2014/main" id="{A4DC2F26-F2C1-B68F-0588-E866559117AF}"/>
                </a:ext>
              </a:extLst>
            </p:cNvPr>
            <p:cNvSpPr/>
            <p:nvPr/>
          </p:nvSpPr>
          <p:spPr>
            <a:xfrm>
              <a:off x="5630473"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69" name="円/楕円 168">
              <a:extLst>
                <a:ext uri="{FF2B5EF4-FFF2-40B4-BE49-F238E27FC236}">
                  <a16:creationId xmlns:a16="http://schemas.microsoft.com/office/drawing/2014/main" id="{E91F40B2-D78E-E8DC-CB1A-2517025EE04F}"/>
                </a:ext>
              </a:extLst>
            </p:cNvPr>
            <p:cNvSpPr/>
            <p:nvPr/>
          </p:nvSpPr>
          <p:spPr>
            <a:xfrm>
              <a:off x="5541433"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0" name="円/楕円 169">
              <a:extLst>
                <a:ext uri="{FF2B5EF4-FFF2-40B4-BE49-F238E27FC236}">
                  <a16:creationId xmlns:a16="http://schemas.microsoft.com/office/drawing/2014/main" id="{B58611A4-E80C-65BD-330B-E381DC0D420B}"/>
                </a:ext>
              </a:extLst>
            </p:cNvPr>
            <p:cNvSpPr/>
            <p:nvPr/>
          </p:nvSpPr>
          <p:spPr>
            <a:xfrm>
              <a:off x="5861490"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1" name="円/楕円 170">
              <a:extLst>
                <a:ext uri="{FF2B5EF4-FFF2-40B4-BE49-F238E27FC236}">
                  <a16:creationId xmlns:a16="http://schemas.microsoft.com/office/drawing/2014/main" id="{DF02B47B-E0E9-7742-2181-739043A2021F}"/>
                </a:ext>
              </a:extLst>
            </p:cNvPr>
            <p:cNvSpPr/>
            <p:nvPr/>
          </p:nvSpPr>
          <p:spPr>
            <a:xfrm>
              <a:off x="3835396"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2" name="円/楕円 171">
              <a:extLst>
                <a:ext uri="{FF2B5EF4-FFF2-40B4-BE49-F238E27FC236}">
                  <a16:creationId xmlns:a16="http://schemas.microsoft.com/office/drawing/2014/main" id="{22F20980-0285-1596-CF05-354B3866720F}"/>
                </a:ext>
              </a:extLst>
            </p:cNvPr>
            <p:cNvSpPr/>
            <p:nvPr/>
          </p:nvSpPr>
          <p:spPr>
            <a:xfrm>
              <a:off x="4511822"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3" name="円/楕円 172">
              <a:extLst>
                <a:ext uri="{FF2B5EF4-FFF2-40B4-BE49-F238E27FC236}">
                  <a16:creationId xmlns:a16="http://schemas.microsoft.com/office/drawing/2014/main" id="{DFA0D8C5-E02D-DEC7-634B-23DACAD42879}"/>
                </a:ext>
              </a:extLst>
            </p:cNvPr>
            <p:cNvSpPr/>
            <p:nvPr/>
          </p:nvSpPr>
          <p:spPr>
            <a:xfrm>
              <a:off x="5938523"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4" name="円/楕円 173">
              <a:extLst>
                <a:ext uri="{FF2B5EF4-FFF2-40B4-BE49-F238E27FC236}">
                  <a16:creationId xmlns:a16="http://schemas.microsoft.com/office/drawing/2014/main" id="{ED7C6D39-F4C4-D978-EA82-BB72D24BB0D7}"/>
                </a:ext>
              </a:extLst>
            </p:cNvPr>
            <p:cNvSpPr/>
            <p:nvPr/>
          </p:nvSpPr>
          <p:spPr>
            <a:xfrm>
              <a:off x="5511254"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5" name="円/楕円 174">
              <a:extLst>
                <a:ext uri="{FF2B5EF4-FFF2-40B4-BE49-F238E27FC236}">
                  <a16:creationId xmlns:a16="http://schemas.microsoft.com/office/drawing/2014/main" id="{E9B8D29E-55A0-28B4-79C3-9C62A76024F9}"/>
                </a:ext>
              </a:extLst>
            </p:cNvPr>
            <p:cNvSpPr/>
            <p:nvPr/>
          </p:nvSpPr>
          <p:spPr>
            <a:xfrm>
              <a:off x="3833884"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6" name="円/楕円 175">
              <a:extLst>
                <a:ext uri="{FF2B5EF4-FFF2-40B4-BE49-F238E27FC236}">
                  <a16:creationId xmlns:a16="http://schemas.microsoft.com/office/drawing/2014/main" id="{81F11FF2-CBF4-5242-3AEA-7865CF1CB8B3}"/>
                </a:ext>
              </a:extLst>
            </p:cNvPr>
            <p:cNvSpPr/>
            <p:nvPr/>
          </p:nvSpPr>
          <p:spPr>
            <a:xfrm>
              <a:off x="4346059"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7" name="円/楕円 176">
              <a:extLst>
                <a:ext uri="{FF2B5EF4-FFF2-40B4-BE49-F238E27FC236}">
                  <a16:creationId xmlns:a16="http://schemas.microsoft.com/office/drawing/2014/main" id="{A99DA817-8937-776C-06EC-9A76E145EFF4}"/>
                </a:ext>
              </a:extLst>
            </p:cNvPr>
            <p:cNvSpPr/>
            <p:nvPr/>
          </p:nvSpPr>
          <p:spPr>
            <a:xfrm>
              <a:off x="4997579"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8" name="円/楕円 177">
              <a:extLst>
                <a:ext uri="{FF2B5EF4-FFF2-40B4-BE49-F238E27FC236}">
                  <a16:creationId xmlns:a16="http://schemas.microsoft.com/office/drawing/2014/main" id="{D4FA3AD5-201A-6631-B8C3-D265197CED57}"/>
                </a:ext>
              </a:extLst>
            </p:cNvPr>
            <p:cNvSpPr/>
            <p:nvPr/>
          </p:nvSpPr>
          <p:spPr>
            <a:xfrm>
              <a:off x="5672666"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79" name="円/楕円 178">
              <a:extLst>
                <a:ext uri="{FF2B5EF4-FFF2-40B4-BE49-F238E27FC236}">
                  <a16:creationId xmlns:a16="http://schemas.microsoft.com/office/drawing/2014/main" id="{C99885F4-CC5F-74CF-AEE8-A800BE47330E}"/>
                </a:ext>
              </a:extLst>
            </p:cNvPr>
            <p:cNvSpPr/>
            <p:nvPr/>
          </p:nvSpPr>
          <p:spPr>
            <a:xfrm>
              <a:off x="4508144"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0" name="円/楕円 179">
              <a:extLst>
                <a:ext uri="{FF2B5EF4-FFF2-40B4-BE49-F238E27FC236}">
                  <a16:creationId xmlns:a16="http://schemas.microsoft.com/office/drawing/2014/main" id="{FC7B71FA-FC22-0DBC-ECF9-A4B95F581737}"/>
                </a:ext>
              </a:extLst>
            </p:cNvPr>
            <p:cNvSpPr/>
            <p:nvPr/>
          </p:nvSpPr>
          <p:spPr>
            <a:xfrm>
              <a:off x="5597328"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1" name="円/楕円 180">
              <a:extLst>
                <a:ext uri="{FF2B5EF4-FFF2-40B4-BE49-F238E27FC236}">
                  <a16:creationId xmlns:a16="http://schemas.microsoft.com/office/drawing/2014/main" id="{5DDB1088-FC0B-3BA0-3EE4-7493C9020EAB}"/>
                </a:ext>
              </a:extLst>
            </p:cNvPr>
            <p:cNvSpPr/>
            <p:nvPr/>
          </p:nvSpPr>
          <p:spPr>
            <a:xfrm>
              <a:off x="4007800"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2" name="下矢印 181">
              <a:extLst>
                <a:ext uri="{FF2B5EF4-FFF2-40B4-BE49-F238E27FC236}">
                  <a16:creationId xmlns:a16="http://schemas.microsoft.com/office/drawing/2014/main" id="{932624C6-20B2-4246-1F42-DDBEB8EC1643}"/>
                </a:ext>
              </a:extLst>
            </p:cNvPr>
            <p:cNvSpPr/>
            <p:nvPr/>
          </p:nvSpPr>
          <p:spPr>
            <a:xfrm>
              <a:off x="4325260"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183" name="グループ化 182">
            <a:extLst>
              <a:ext uri="{FF2B5EF4-FFF2-40B4-BE49-F238E27FC236}">
                <a16:creationId xmlns:a16="http://schemas.microsoft.com/office/drawing/2014/main" id="{2BEAD459-3D94-F385-BEE0-F7D001B7C4E8}"/>
              </a:ext>
            </a:extLst>
          </p:cNvPr>
          <p:cNvGrpSpPr/>
          <p:nvPr/>
        </p:nvGrpSpPr>
        <p:grpSpPr>
          <a:xfrm>
            <a:off x="209456" y="5252088"/>
            <a:ext cx="3530033" cy="1253944"/>
            <a:chOff x="252277" y="932101"/>
            <a:chExt cx="8350907" cy="2966421"/>
          </a:xfrm>
        </p:grpSpPr>
        <p:sp>
          <p:nvSpPr>
            <p:cNvPr id="184" name="三角形 183">
              <a:extLst>
                <a:ext uri="{FF2B5EF4-FFF2-40B4-BE49-F238E27FC236}">
                  <a16:creationId xmlns:a16="http://schemas.microsoft.com/office/drawing/2014/main" id="{7E6DAE51-C64C-7723-616A-C842056189D7}"/>
                </a:ext>
              </a:extLst>
            </p:cNvPr>
            <p:cNvSpPr/>
            <p:nvPr/>
          </p:nvSpPr>
          <p:spPr>
            <a:xfrm>
              <a:off x="252277" y="932101"/>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5" name="テキスト ボックス 184">
              <a:extLst>
                <a:ext uri="{FF2B5EF4-FFF2-40B4-BE49-F238E27FC236}">
                  <a16:creationId xmlns:a16="http://schemas.microsoft.com/office/drawing/2014/main" id="{FF620705-2060-E62C-6A7E-7A49C944651C}"/>
                </a:ext>
              </a:extLst>
            </p:cNvPr>
            <p:cNvSpPr txBox="1"/>
            <p:nvPr/>
          </p:nvSpPr>
          <p:spPr>
            <a:xfrm>
              <a:off x="1149523" y="1726269"/>
              <a:ext cx="1104282" cy="509670"/>
            </a:xfrm>
            <a:prstGeom prst="rect">
              <a:avLst/>
            </a:prstGeom>
            <a:noFill/>
          </p:spPr>
          <p:txBody>
            <a:bodyPr wrap="none" rtlCol="0">
              <a:spAutoFit/>
            </a:bodyPr>
            <a:lstStyle/>
            <a:p>
              <a:r>
                <a:rPr kumimoji="1" lang="ja-JP" altLang="en-US" sz="800">
                  <a:solidFill>
                    <a:srgbClr val="FCFCFC"/>
                  </a:solidFill>
                  <a:latin typeface="Hiragino Kaku Gothic Pro W3" panose="020B0300000000000000" pitchFamily="34" charset="-128"/>
                  <a:ea typeface="Hiragino Kaku Gothic Pro W3" panose="020B0300000000000000" pitchFamily="34" charset="-128"/>
                </a:rPr>
                <a:t>大学</a:t>
              </a:r>
              <a:r>
                <a:rPr kumimoji="1" lang="en-US" altLang="ja-JP" sz="800" dirty="0">
                  <a:solidFill>
                    <a:srgbClr val="FCFCFC"/>
                  </a:solidFill>
                  <a:latin typeface="Hiragino Kaku Gothic Pro W3" panose="020B0300000000000000" pitchFamily="34" charset="-128"/>
                  <a:ea typeface="Hiragino Kaku Gothic Pro W3" panose="020B0300000000000000" pitchFamily="34" charset="-128"/>
                </a:rPr>
                <a:t>A</a:t>
              </a:r>
              <a:endParaRPr kumimoji="1" lang="ja-JP" altLang="en-US" sz="800">
                <a:solidFill>
                  <a:srgbClr val="FCFCFC"/>
                </a:solidFill>
                <a:latin typeface="Hiragino Kaku Gothic Pro W3" panose="020B0300000000000000" pitchFamily="34" charset="-128"/>
                <a:ea typeface="Hiragino Kaku Gothic Pro W3" panose="020B0300000000000000" pitchFamily="34" charset="-128"/>
              </a:endParaRPr>
            </a:p>
          </p:txBody>
        </p:sp>
        <p:sp>
          <p:nvSpPr>
            <p:cNvPr id="186" name="円/楕円 185">
              <a:extLst>
                <a:ext uri="{FF2B5EF4-FFF2-40B4-BE49-F238E27FC236}">
                  <a16:creationId xmlns:a16="http://schemas.microsoft.com/office/drawing/2014/main" id="{859AF277-E658-6604-74E7-F05106F5A40D}"/>
                </a:ext>
              </a:extLst>
            </p:cNvPr>
            <p:cNvSpPr/>
            <p:nvPr/>
          </p:nvSpPr>
          <p:spPr>
            <a:xfrm>
              <a:off x="650705" y="32886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7" name="円/楕円 186">
              <a:extLst>
                <a:ext uri="{FF2B5EF4-FFF2-40B4-BE49-F238E27FC236}">
                  <a16:creationId xmlns:a16="http://schemas.microsoft.com/office/drawing/2014/main" id="{BF87FCE3-DE5A-F2FA-FED0-3EE4C3453B12}"/>
                </a:ext>
              </a:extLst>
            </p:cNvPr>
            <p:cNvSpPr/>
            <p:nvPr/>
          </p:nvSpPr>
          <p:spPr>
            <a:xfrm>
              <a:off x="868420" y="323313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8" name="円/楕円 187">
              <a:extLst>
                <a:ext uri="{FF2B5EF4-FFF2-40B4-BE49-F238E27FC236}">
                  <a16:creationId xmlns:a16="http://schemas.microsoft.com/office/drawing/2014/main" id="{B838A975-8225-1C2C-BDC6-BF46A420F6F0}"/>
                </a:ext>
              </a:extLst>
            </p:cNvPr>
            <p:cNvSpPr/>
            <p:nvPr/>
          </p:nvSpPr>
          <p:spPr>
            <a:xfrm>
              <a:off x="1107905" y="3199388"/>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89" name="円/楕円 188">
              <a:extLst>
                <a:ext uri="{FF2B5EF4-FFF2-40B4-BE49-F238E27FC236}">
                  <a16:creationId xmlns:a16="http://schemas.microsoft.com/office/drawing/2014/main" id="{E05659A2-A90E-FAF0-94C7-FBC233F38BDF}"/>
                </a:ext>
              </a:extLst>
            </p:cNvPr>
            <p:cNvSpPr/>
            <p:nvPr/>
          </p:nvSpPr>
          <p:spPr>
            <a:xfrm>
              <a:off x="1238534" y="3395273"/>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0" name="円/楕円 189">
              <a:extLst>
                <a:ext uri="{FF2B5EF4-FFF2-40B4-BE49-F238E27FC236}">
                  <a16:creationId xmlns:a16="http://schemas.microsoft.com/office/drawing/2014/main" id="{23B35023-8AB4-A4EF-4B4B-3293016175E0}"/>
                </a:ext>
              </a:extLst>
            </p:cNvPr>
            <p:cNvSpPr/>
            <p:nvPr/>
          </p:nvSpPr>
          <p:spPr>
            <a:xfrm>
              <a:off x="1411621" y="33109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1" name="円/楕円 190">
              <a:extLst>
                <a:ext uri="{FF2B5EF4-FFF2-40B4-BE49-F238E27FC236}">
                  <a16:creationId xmlns:a16="http://schemas.microsoft.com/office/drawing/2014/main" id="{D45ABE12-F766-B52E-0A84-8EC4B087961A}"/>
                </a:ext>
              </a:extLst>
            </p:cNvPr>
            <p:cNvSpPr/>
            <p:nvPr/>
          </p:nvSpPr>
          <p:spPr>
            <a:xfrm>
              <a:off x="1629336" y="3277731"/>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2" name="円/楕円 191">
              <a:extLst>
                <a:ext uri="{FF2B5EF4-FFF2-40B4-BE49-F238E27FC236}">
                  <a16:creationId xmlns:a16="http://schemas.microsoft.com/office/drawing/2014/main" id="{69AD1855-BC39-2E40-48BB-97E79DAE9B08}"/>
                </a:ext>
              </a:extLst>
            </p:cNvPr>
            <p:cNvSpPr/>
            <p:nvPr/>
          </p:nvSpPr>
          <p:spPr>
            <a:xfrm>
              <a:off x="1847050" y="3244511"/>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3" name="円/楕円 192">
              <a:extLst>
                <a:ext uri="{FF2B5EF4-FFF2-40B4-BE49-F238E27FC236}">
                  <a16:creationId xmlns:a16="http://schemas.microsoft.com/office/drawing/2014/main" id="{295B9D2D-6E56-B115-2CB4-973569FA00AB}"/>
                </a:ext>
              </a:extLst>
            </p:cNvPr>
            <p:cNvSpPr/>
            <p:nvPr/>
          </p:nvSpPr>
          <p:spPr>
            <a:xfrm>
              <a:off x="1999451" y="3396912"/>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4" name="円/楕円 193">
              <a:extLst>
                <a:ext uri="{FF2B5EF4-FFF2-40B4-BE49-F238E27FC236}">
                  <a16:creationId xmlns:a16="http://schemas.microsoft.com/office/drawing/2014/main" id="{0CBF5E6C-D675-166A-FAF2-5F6F8F498A6B}"/>
                </a:ext>
              </a:extLst>
            </p:cNvPr>
            <p:cNvSpPr/>
            <p:nvPr/>
          </p:nvSpPr>
          <p:spPr>
            <a:xfrm>
              <a:off x="2193217" y="338490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5" name="円/楕円 194">
              <a:extLst>
                <a:ext uri="{FF2B5EF4-FFF2-40B4-BE49-F238E27FC236}">
                  <a16:creationId xmlns:a16="http://schemas.microsoft.com/office/drawing/2014/main" id="{0AD1910B-08C5-D4FF-8AD2-C22CB42DBEE2}"/>
                </a:ext>
              </a:extLst>
            </p:cNvPr>
            <p:cNvSpPr/>
            <p:nvPr/>
          </p:nvSpPr>
          <p:spPr>
            <a:xfrm>
              <a:off x="2413118" y="3366466"/>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6" name="円/楕円 195">
              <a:extLst>
                <a:ext uri="{FF2B5EF4-FFF2-40B4-BE49-F238E27FC236}">
                  <a16:creationId xmlns:a16="http://schemas.microsoft.com/office/drawing/2014/main" id="{D4F1D2D2-DC32-588C-06A7-A3A9308A5C01}"/>
                </a:ext>
              </a:extLst>
            </p:cNvPr>
            <p:cNvSpPr/>
            <p:nvPr/>
          </p:nvSpPr>
          <p:spPr>
            <a:xfrm>
              <a:off x="2655862" y="334360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7" name="円/楕円 196">
              <a:extLst>
                <a:ext uri="{FF2B5EF4-FFF2-40B4-BE49-F238E27FC236}">
                  <a16:creationId xmlns:a16="http://schemas.microsoft.com/office/drawing/2014/main" id="{AB4E51ED-5F1D-F823-3DA9-A2F4A48D4DDF}"/>
                </a:ext>
              </a:extLst>
            </p:cNvPr>
            <p:cNvSpPr/>
            <p:nvPr/>
          </p:nvSpPr>
          <p:spPr>
            <a:xfrm>
              <a:off x="803105" y="3441052"/>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8" name="円/楕円 197">
              <a:extLst>
                <a:ext uri="{FF2B5EF4-FFF2-40B4-BE49-F238E27FC236}">
                  <a16:creationId xmlns:a16="http://schemas.microsoft.com/office/drawing/2014/main" id="{4BB90851-1033-CC5C-5974-90D1D15D701A}"/>
                </a:ext>
              </a:extLst>
            </p:cNvPr>
            <p:cNvSpPr/>
            <p:nvPr/>
          </p:nvSpPr>
          <p:spPr>
            <a:xfrm>
              <a:off x="996871" y="3426713"/>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199" name="円/楕円 198">
              <a:extLst>
                <a:ext uri="{FF2B5EF4-FFF2-40B4-BE49-F238E27FC236}">
                  <a16:creationId xmlns:a16="http://schemas.microsoft.com/office/drawing/2014/main" id="{596EF927-F085-48E4-4CE5-1C2E0EDB0858}"/>
                </a:ext>
              </a:extLst>
            </p:cNvPr>
            <p:cNvSpPr/>
            <p:nvPr/>
          </p:nvSpPr>
          <p:spPr>
            <a:xfrm>
              <a:off x="1346306" y="3496569"/>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0" name="円/楕円 199">
              <a:extLst>
                <a:ext uri="{FF2B5EF4-FFF2-40B4-BE49-F238E27FC236}">
                  <a16:creationId xmlns:a16="http://schemas.microsoft.com/office/drawing/2014/main" id="{E83C8BBE-E4D4-3437-9A40-D3F1C477CE1C}"/>
                </a:ext>
              </a:extLst>
            </p:cNvPr>
            <p:cNvSpPr/>
            <p:nvPr/>
          </p:nvSpPr>
          <p:spPr>
            <a:xfrm>
              <a:off x="1731675" y="34364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1" name="円/楕円 200">
              <a:extLst>
                <a:ext uri="{FF2B5EF4-FFF2-40B4-BE49-F238E27FC236}">
                  <a16:creationId xmlns:a16="http://schemas.microsoft.com/office/drawing/2014/main" id="{AB1EC13D-D6E6-EB6F-54F8-6F4AD2DBE0C8}"/>
                </a:ext>
              </a:extLst>
            </p:cNvPr>
            <p:cNvSpPr/>
            <p:nvPr/>
          </p:nvSpPr>
          <p:spPr>
            <a:xfrm>
              <a:off x="2096909" y="3199388"/>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2" name="円/楕円 201">
              <a:extLst>
                <a:ext uri="{FF2B5EF4-FFF2-40B4-BE49-F238E27FC236}">
                  <a16:creationId xmlns:a16="http://schemas.microsoft.com/office/drawing/2014/main" id="{988B1FF1-4C6E-8126-CFDF-F41795766EE1}"/>
                </a:ext>
              </a:extLst>
            </p:cNvPr>
            <p:cNvSpPr/>
            <p:nvPr/>
          </p:nvSpPr>
          <p:spPr>
            <a:xfrm>
              <a:off x="2468636" y="318899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3" name="円/楕円 202">
              <a:extLst>
                <a:ext uri="{FF2B5EF4-FFF2-40B4-BE49-F238E27FC236}">
                  <a16:creationId xmlns:a16="http://schemas.microsoft.com/office/drawing/2014/main" id="{8B86A745-E5E4-E0E3-5E02-AF39ACFCCAD4}"/>
                </a:ext>
              </a:extLst>
            </p:cNvPr>
            <p:cNvSpPr/>
            <p:nvPr/>
          </p:nvSpPr>
          <p:spPr>
            <a:xfrm>
              <a:off x="1576698" y="3477501"/>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4" name="円/楕円 203">
              <a:extLst>
                <a:ext uri="{FF2B5EF4-FFF2-40B4-BE49-F238E27FC236}">
                  <a16:creationId xmlns:a16="http://schemas.microsoft.com/office/drawing/2014/main" id="{5756532C-3B22-D087-A4C5-216EA7CF127B}"/>
                </a:ext>
              </a:extLst>
            </p:cNvPr>
            <p:cNvSpPr/>
            <p:nvPr/>
          </p:nvSpPr>
          <p:spPr>
            <a:xfrm>
              <a:off x="1884075" y="3588804"/>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5" name="円/楕円 204">
              <a:extLst>
                <a:ext uri="{FF2B5EF4-FFF2-40B4-BE49-F238E27FC236}">
                  <a16:creationId xmlns:a16="http://schemas.microsoft.com/office/drawing/2014/main" id="{3D439CB2-45BC-6649-3D12-8C433780CCC9}"/>
                </a:ext>
              </a:extLst>
            </p:cNvPr>
            <p:cNvSpPr/>
            <p:nvPr/>
          </p:nvSpPr>
          <p:spPr>
            <a:xfrm>
              <a:off x="972923" y="3672328"/>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6" name="円/楕円 205">
              <a:extLst>
                <a:ext uri="{FF2B5EF4-FFF2-40B4-BE49-F238E27FC236}">
                  <a16:creationId xmlns:a16="http://schemas.microsoft.com/office/drawing/2014/main" id="{45AD37E3-374F-8F60-8791-6AAD0E3BAAB5}"/>
                </a:ext>
              </a:extLst>
            </p:cNvPr>
            <p:cNvSpPr/>
            <p:nvPr/>
          </p:nvSpPr>
          <p:spPr>
            <a:xfrm>
              <a:off x="1161791" y="3622065"/>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7" name="円/楕円 206">
              <a:extLst>
                <a:ext uri="{FF2B5EF4-FFF2-40B4-BE49-F238E27FC236}">
                  <a16:creationId xmlns:a16="http://schemas.microsoft.com/office/drawing/2014/main" id="{4E56E9A3-56DE-2345-FCF3-485ED430700C}"/>
                </a:ext>
              </a:extLst>
            </p:cNvPr>
            <p:cNvSpPr/>
            <p:nvPr/>
          </p:nvSpPr>
          <p:spPr>
            <a:xfrm>
              <a:off x="1553838" y="3688806"/>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8" name="円/楕円 207">
              <a:extLst>
                <a:ext uri="{FF2B5EF4-FFF2-40B4-BE49-F238E27FC236}">
                  <a16:creationId xmlns:a16="http://schemas.microsoft.com/office/drawing/2014/main" id="{BA47E9C9-7C4C-5D88-DC9F-797164EC27AD}"/>
                </a:ext>
              </a:extLst>
            </p:cNvPr>
            <p:cNvSpPr/>
            <p:nvPr/>
          </p:nvSpPr>
          <p:spPr>
            <a:xfrm>
              <a:off x="2141499" y="36760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09" name="円/楕円 208">
              <a:extLst>
                <a:ext uri="{FF2B5EF4-FFF2-40B4-BE49-F238E27FC236}">
                  <a16:creationId xmlns:a16="http://schemas.microsoft.com/office/drawing/2014/main" id="{C051564F-61A9-2897-5DC4-F56EFA4347A1}"/>
                </a:ext>
              </a:extLst>
            </p:cNvPr>
            <p:cNvSpPr/>
            <p:nvPr/>
          </p:nvSpPr>
          <p:spPr>
            <a:xfrm>
              <a:off x="2413118" y="3557332"/>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0" name="円/楕円 209">
              <a:extLst>
                <a:ext uri="{FF2B5EF4-FFF2-40B4-BE49-F238E27FC236}">
                  <a16:creationId xmlns:a16="http://schemas.microsoft.com/office/drawing/2014/main" id="{BADBAC87-8FDB-C80E-2249-0814EA2603DF}"/>
                </a:ext>
              </a:extLst>
            </p:cNvPr>
            <p:cNvSpPr/>
            <p:nvPr/>
          </p:nvSpPr>
          <p:spPr>
            <a:xfrm>
              <a:off x="2324078" y="32255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1" name="円/楕円 210">
              <a:extLst>
                <a:ext uri="{FF2B5EF4-FFF2-40B4-BE49-F238E27FC236}">
                  <a16:creationId xmlns:a16="http://schemas.microsoft.com/office/drawing/2014/main" id="{E768E39C-3A17-6A81-273E-204B1FE8C0E1}"/>
                </a:ext>
              </a:extLst>
            </p:cNvPr>
            <p:cNvSpPr/>
            <p:nvPr/>
          </p:nvSpPr>
          <p:spPr>
            <a:xfrm>
              <a:off x="2644135" y="3574075"/>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2" name="円/楕円 211">
              <a:extLst>
                <a:ext uri="{FF2B5EF4-FFF2-40B4-BE49-F238E27FC236}">
                  <a16:creationId xmlns:a16="http://schemas.microsoft.com/office/drawing/2014/main" id="{BD6C2A17-54D9-A65A-2A27-FDD6327E346F}"/>
                </a:ext>
              </a:extLst>
            </p:cNvPr>
            <p:cNvSpPr/>
            <p:nvPr/>
          </p:nvSpPr>
          <p:spPr>
            <a:xfrm>
              <a:off x="618041" y="3586646"/>
              <a:ext cx="139402" cy="14559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3" name="円/楕円 212">
              <a:extLst>
                <a:ext uri="{FF2B5EF4-FFF2-40B4-BE49-F238E27FC236}">
                  <a16:creationId xmlns:a16="http://schemas.microsoft.com/office/drawing/2014/main" id="{967BCCEE-489F-9649-2748-BDB8F367F3FD}"/>
                </a:ext>
              </a:extLst>
            </p:cNvPr>
            <p:cNvSpPr/>
            <p:nvPr/>
          </p:nvSpPr>
          <p:spPr>
            <a:xfrm>
              <a:off x="1294467" y="3135438"/>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4" name="円/楕円 213">
              <a:extLst>
                <a:ext uri="{FF2B5EF4-FFF2-40B4-BE49-F238E27FC236}">
                  <a16:creationId xmlns:a16="http://schemas.microsoft.com/office/drawing/2014/main" id="{52A5008C-49FB-B4DC-6ABA-847AE14B4579}"/>
                </a:ext>
              </a:extLst>
            </p:cNvPr>
            <p:cNvSpPr/>
            <p:nvPr/>
          </p:nvSpPr>
          <p:spPr>
            <a:xfrm>
              <a:off x="2721168" y="3184575"/>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5" name="円/楕円 214">
              <a:extLst>
                <a:ext uri="{FF2B5EF4-FFF2-40B4-BE49-F238E27FC236}">
                  <a16:creationId xmlns:a16="http://schemas.microsoft.com/office/drawing/2014/main" id="{9BCA7660-EE25-389A-459D-5821EE43B357}"/>
                </a:ext>
              </a:extLst>
            </p:cNvPr>
            <p:cNvSpPr/>
            <p:nvPr/>
          </p:nvSpPr>
          <p:spPr>
            <a:xfrm>
              <a:off x="2293899" y="382849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6" name="円/楕円 215">
              <a:extLst>
                <a:ext uri="{FF2B5EF4-FFF2-40B4-BE49-F238E27FC236}">
                  <a16:creationId xmlns:a16="http://schemas.microsoft.com/office/drawing/2014/main" id="{EDAB0378-8146-61E2-67DF-2D20154700D7}"/>
                </a:ext>
              </a:extLst>
            </p:cNvPr>
            <p:cNvSpPr/>
            <p:nvPr/>
          </p:nvSpPr>
          <p:spPr>
            <a:xfrm>
              <a:off x="616529" y="345778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7" name="円/楕円 216">
              <a:extLst>
                <a:ext uri="{FF2B5EF4-FFF2-40B4-BE49-F238E27FC236}">
                  <a16:creationId xmlns:a16="http://schemas.microsoft.com/office/drawing/2014/main" id="{E4C94F62-6B9C-F92E-316E-0DA701DF7F6E}"/>
                </a:ext>
              </a:extLst>
            </p:cNvPr>
            <p:cNvSpPr/>
            <p:nvPr/>
          </p:nvSpPr>
          <p:spPr>
            <a:xfrm>
              <a:off x="1128704" y="374721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8" name="円/楕円 217">
              <a:extLst>
                <a:ext uri="{FF2B5EF4-FFF2-40B4-BE49-F238E27FC236}">
                  <a16:creationId xmlns:a16="http://schemas.microsoft.com/office/drawing/2014/main" id="{6AF3BD00-4904-1096-7722-6CAEF6F13A7C}"/>
                </a:ext>
              </a:extLst>
            </p:cNvPr>
            <p:cNvSpPr/>
            <p:nvPr/>
          </p:nvSpPr>
          <p:spPr>
            <a:xfrm>
              <a:off x="1780224" y="3179934"/>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19" name="円/楕円 218">
              <a:extLst>
                <a:ext uri="{FF2B5EF4-FFF2-40B4-BE49-F238E27FC236}">
                  <a16:creationId xmlns:a16="http://schemas.microsoft.com/office/drawing/2014/main" id="{61E00458-1531-DEF8-5E67-E2FC3091E882}"/>
                </a:ext>
              </a:extLst>
            </p:cNvPr>
            <p:cNvSpPr/>
            <p:nvPr/>
          </p:nvSpPr>
          <p:spPr>
            <a:xfrm>
              <a:off x="2455311" y="365853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0" name="円/楕円 219">
              <a:extLst>
                <a:ext uri="{FF2B5EF4-FFF2-40B4-BE49-F238E27FC236}">
                  <a16:creationId xmlns:a16="http://schemas.microsoft.com/office/drawing/2014/main" id="{00B7F09D-181D-722D-4876-2CE17B69A938}"/>
                </a:ext>
              </a:extLst>
            </p:cNvPr>
            <p:cNvSpPr/>
            <p:nvPr/>
          </p:nvSpPr>
          <p:spPr>
            <a:xfrm>
              <a:off x="1290789" y="368663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1" name="円/楕円 220">
              <a:extLst>
                <a:ext uri="{FF2B5EF4-FFF2-40B4-BE49-F238E27FC236}">
                  <a16:creationId xmlns:a16="http://schemas.microsoft.com/office/drawing/2014/main" id="{1B867F7F-07C2-A2B3-A1D6-0A0D409DF2FA}"/>
                </a:ext>
              </a:extLst>
            </p:cNvPr>
            <p:cNvSpPr/>
            <p:nvPr/>
          </p:nvSpPr>
          <p:spPr>
            <a:xfrm>
              <a:off x="2379973" y="307951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2" name="円/楕円 221">
              <a:extLst>
                <a:ext uri="{FF2B5EF4-FFF2-40B4-BE49-F238E27FC236}">
                  <a16:creationId xmlns:a16="http://schemas.microsoft.com/office/drawing/2014/main" id="{C2E2D6E0-06EB-51F7-3E8B-05FBD26F6396}"/>
                </a:ext>
              </a:extLst>
            </p:cNvPr>
            <p:cNvSpPr/>
            <p:nvPr/>
          </p:nvSpPr>
          <p:spPr>
            <a:xfrm>
              <a:off x="790445" y="3181961"/>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3" name="下矢印 222">
              <a:extLst>
                <a:ext uri="{FF2B5EF4-FFF2-40B4-BE49-F238E27FC236}">
                  <a16:creationId xmlns:a16="http://schemas.microsoft.com/office/drawing/2014/main" id="{A52696BD-2929-0438-F4F7-2A053C3E2047}"/>
                </a:ext>
              </a:extLst>
            </p:cNvPr>
            <p:cNvSpPr/>
            <p:nvPr/>
          </p:nvSpPr>
          <p:spPr>
            <a:xfrm>
              <a:off x="1107905" y="2586252"/>
              <a:ext cx="1046124" cy="63981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24" name="テキスト ボックス 223">
              <a:extLst>
                <a:ext uri="{FF2B5EF4-FFF2-40B4-BE49-F238E27FC236}">
                  <a16:creationId xmlns:a16="http://schemas.microsoft.com/office/drawing/2014/main" id="{B8BFDFCF-A5BC-8192-8223-52D159D0426A}"/>
                </a:ext>
              </a:extLst>
            </p:cNvPr>
            <p:cNvSpPr txBox="1"/>
            <p:nvPr/>
          </p:nvSpPr>
          <p:spPr>
            <a:xfrm>
              <a:off x="6349868" y="2674738"/>
              <a:ext cx="2253316" cy="509670"/>
            </a:xfrm>
            <a:prstGeom prst="rect">
              <a:avLst/>
            </a:prstGeom>
            <a:noFill/>
          </p:spPr>
          <p:txBody>
            <a:bodyPr wrap="none" rtlCol="0">
              <a:spAutoFit/>
            </a:bodyPr>
            <a:lstStyle/>
            <a:p>
              <a:r>
                <a:rPr kumimoji="1" lang="en-US" altLang="ja-JP" sz="800">
                  <a:latin typeface="Hiragino Kaku Gothic Pro W3" panose="020B0300000000000000" pitchFamily="34" charset="-128"/>
                  <a:ea typeface="Hiragino Kaku Gothic Pro W3" panose="020B0300000000000000" pitchFamily="34" charset="-128"/>
                </a:rPr>
                <a:t>: </a:t>
              </a:r>
              <a:r>
                <a:rPr kumimoji="1" lang="ja-JP" altLang="en-US" sz="800">
                  <a:latin typeface="Hiragino Kaku Gothic Pro W3" panose="020B0300000000000000" pitchFamily="34" charset="-128"/>
                  <a:ea typeface="Hiragino Kaku Gothic Pro W3" panose="020B0300000000000000" pitchFamily="34" charset="-128"/>
                </a:rPr>
                <a:t>個々の研究成果</a:t>
              </a:r>
            </a:p>
          </p:txBody>
        </p:sp>
      </p:grpSp>
      <p:sp>
        <p:nvSpPr>
          <p:cNvPr id="225" name="テキスト ボックス 224">
            <a:extLst>
              <a:ext uri="{FF2B5EF4-FFF2-40B4-BE49-F238E27FC236}">
                <a16:creationId xmlns:a16="http://schemas.microsoft.com/office/drawing/2014/main" id="{4B58174F-9257-1B61-94B0-74F669CCCDD8}"/>
              </a:ext>
            </a:extLst>
          </p:cNvPr>
          <p:cNvSpPr txBox="1"/>
          <p:nvPr/>
        </p:nvSpPr>
        <p:spPr>
          <a:xfrm>
            <a:off x="1454826" y="6396335"/>
            <a:ext cx="1519084" cy="461665"/>
          </a:xfrm>
          <a:prstGeom prst="rect">
            <a:avLst/>
          </a:prstGeom>
          <a:noFill/>
        </p:spPr>
        <p:txBody>
          <a:bodyPr wrap="square" rtlCol="0">
            <a:spAutoFit/>
          </a:bodyPr>
          <a:lstStyle/>
          <a:p>
            <a:r>
              <a:rPr kumimoji="1" lang="ja-JP" altLang="en-US" sz="2400">
                <a:latin typeface="Hiragino Kaku Gothic Pro W3" panose="020B0300000000000000" pitchFamily="34" charset="-128"/>
                <a:ea typeface="Hiragino Kaku Gothic Pro W3" panose="020B0300000000000000" pitchFamily="34" charset="-128"/>
              </a:rPr>
              <a:t>数の評価</a:t>
            </a:r>
          </a:p>
        </p:txBody>
      </p:sp>
      <p:grpSp>
        <p:nvGrpSpPr>
          <p:cNvPr id="258" name="グループ化 257">
            <a:extLst>
              <a:ext uri="{FF2B5EF4-FFF2-40B4-BE49-F238E27FC236}">
                <a16:creationId xmlns:a16="http://schemas.microsoft.com/office/drawing/2014/main" id="{87745CC5-F52F-83B6-9CAF-34CD4F309B1C}"/>
              </a:ext>
            </a:extLst>
          </p:cNvPr>
          <p:cNvGrpSpPr/>
          <p:nvPr/>
        </p:nvGrpSpPr>
        <p:grpSpPr>
          <a:xfrm>
            <a:off x="8101739" y="5294319"/>
            <a:ext cx="640642" cy="803481"/>
            <a:chOff x="687309" y="1481565"/>
            <a:chExt cx="2834641" cy="3555151"/>
          </a:xfrm>
        </p:grpSpPr>
        <p:sp>
          <p:nvSpPr>
            <p:cNvPr id="259" name="三角形 258">
              <a:extLst>
                <a:ext uri="{FF2B5EF4-FFF2-40B4-BE49-F238E27FC236}">
                  <a16:creationId xmlns:a16="http://schemas.microsoft.com/office/drawing/2014/main" id="{54AACCFB-8526-99A9-88B0-E6279649B774}"/>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0" name="円/楕円 259">
              <a:extLst>
                <a:ext uri="{FF2B5EF4-FFF2-40B4-BE49-F238E27FC236}">
                  <a16:creationId xmlns:a16="http://schemas.microsoft.com/office/drawing/2014/main" id="{709963E0-E5B5-3AD5-079E-6D7CEAF68B1B}"/>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1" name="円/楕円 260">
              <a:extLst>
                <a:ext uri="{FF2B5EF4-FFF2-40B4-BE49-F238E27FC236}">
                  <a16:creationId xmlns:a16="http://schemas.microsoft.com/office/drawing/2014/main" id="{17208077-8907-3242-55E7-FC849BF57E54}"/>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2" name="円/楕円 261">
              <a:extLst>
                <a:ext uri="{FF2B5EF4-FFF2-40B4-BE49-F238E27FC236}">
                  <a16:creationId xmlns:a16="http://schemas.microsoft.com/office/drawing/2014/main" id="{75713CCD-D3ED-A519-E2CA-04E1067C078A}"/>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3" name="円/楕円 262">
              <a:extLst>
                <a:ext uri="{FF2B5EF4-FFF2-40B4-BE49-F238E27FC236}">
                  <a16:creationId xmlns:a16="http://schemas.microsoft.com/office/drawing/2014/main" id="{0B525153-5C7E-C9D2-EB56-76B3B7665B2A}"/>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4" name="円/楕円 263">
              <a:extLst>
                <a:ext uri="{FF2B5EF4-FFF2-40B4-BE49-F238E27FC236}">
                  <a16:creationId xmlns:a16="http://schemas.microsoft.com/office/drawing/2014/main" id="{2A6CBD0B-494F-810F-9F26-44929AF64796}"/>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5" name="円/楕円 264">
              <a:extLst>
                <a:ext uri="{FF2B5EF4-FFF2-40B4-BE49-F238E27FC236}">
                  <a16:creationId xmlns:a16="http://schemas.microsoft.com/office/drawing/2014/main" id="{645D282C-3578-3A3F-5E56-4C64C57AB56D}"/>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6" name="円/楕円 265">
              <a:extLst>
                <a:ext uri="{FF2B5EF4-FFF2-40B4-BE49-F238E27FC236}">
                  <a16:creationId xmlns:a16="http://schemas.microsoft.com/office/drawing/2014/main" id="{29D7001E-6EC2-0F62-34EF-AFD5D041147C}"/>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7" name="円/楕円 266">
              <a:extLst>
                <a:ext uri="{FF2B5EF4-FFF2-40B4-BE49-F238E27FC236}">
                  <a16:creationId xmlns:a16="http://schemas.microsoft.com/office/drawing/2014/main" id="{C6421DC5-F0B2-B815-F2B3-422379D93E32}"/>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8" name="円/楕円 267">
              <a:extLst>
                <a:ext uri="{FF2B5EF4-FFF2-40B4-BE49-F238E27FC236}">
                  <a16:creationId xmlns:a16="http://schemas.microsoft.com/office/drawing/2014/main" id="{2BE8721B-5CFF-6412-4D18-7413AA4D616C}"/>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69" name="円/楕円 268">
              <a:extLst>
                <a:ext uri="{FF2B5EF4-FFF2-40B4-BE49-F238E27FC236}">
                  <a16:creationId xmlns:a16="http://schemas.microsoft.com/office/drawing/2014/main" id="{0AB12DFA-56E2-DDB6-250B-6E5312B45498}"/>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0" name="円/楕円 269">
              <a:extLst>
                <a:ext uri="{FF2B5EF4-FFF2-40B4-BE49-F238E27FC236}">
                  <a16:creationId xmlns:a16="http://schemas.microsoft.com/office/drawing/2014/main" id="{0FA8626A-0734-E3E1-AADA-8FED2C6C14CA}"/>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1" name="円/楕円 270">
              <a:extLst>
                <a:ext uri="{FF2B5EF4-FFF2-40B4-BE49-F238E27FC236}">
                  <a16:creationId xmlns:a16="http://schemas.microsoft.com/office/drawing/2014/main" id="{629FD24A-1776-68E1-CC79-1CAA23A87943}"/>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2" name="円/楕円 271">
              <a:extLst>
                <a:ext uri="{FF2B5EF4-FFF2-40B4-BE49-F238E27FC236}">
                  <a16:creationId xmlns:a16="http://schemas.microsoft.com/office/drawing/2014/main" id="{D2CFA140-D3D0-7339-DE67-B6C9E7B4D669}"/>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3" name="円/楕円 272">
              <a:extLst>
                <a:ext uri="{FF2B5EF4-FFF2-40B4-BE49-F238E27FC236}">
                  <a16:creationId xmlns:a16="http://schemas.microsoft.com/office/drawing/2014/main" id="{5C7C9E18-CEEC-2745-7529-B73117B64F7D}"/>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4" name="円/楕円 273">
              <a:extLst>
                <a:ext uri="{FF2B5EF4-FFF2-40B4-BE49-F238E27FC236}">
                  <a16:creationId xmlns:a16="http://schemas.microsoft.com/office/drawing/2014/main" id="{B7E22112-4790-AF7A-A119-6D27ECFF6DAB}"/>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5" name="円/楕円 274">
              <a:extLst>
                <a:ext uri="{FF2B5EF4-FFF2-40B4-BE49-F238E27FC236}">
                  <a16:creationId xmlns:a16="http://schemas.microsoft.com/office/drawing/2014/main" id="{BA44AAD4-DCFC-C689-12FD-3A23C33503BA}"/>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6" name="円/楕円 275">
              <a:extLst>
                <a:ext uri="{FF2B5EF4-FFF2-40B4-BE49-F238E27FC236}">
                  <a16:creationId xmlns:a16="http://schemas.microsoft.com/office/drawing/2014/main" id="{52DAF13B-A18A-4124-2EDD-F39C795A128A}"/>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7" name="円/楕円 276">
              <a:extLst>
                <a:ext uri="{FF2B5EF4-FFF2-40B4-BE49-F238E27FC236}">
                  <a16:creationId xmlns:a16="http://schemas.microsoft.com/office/drawing/2014/main" id="{9BB5D232-4F67-5B9F-F13B-A144237FCA12}"/>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8" name="円/楕円 277">
              <a:extLst>
                <a:ext uri="{FF2B5EF4-FFF2-40B4-BE49-F238E27FC236}">
                  <a16:creationId xmlns:a16="http://schemas.microsoft.com/office/drawing/2014/main" id="{B166A345-4008-659D-EAF5-D37A3893DA05}"/>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79" name="円/楕円 278">
              <a:extLst>
                <a:ext uri="{FF2B5EF4-FFF2-40B4-BE49-F238E27FC236}">
                  <a16:creationId xmlns:a16="http://schemas.microsoft.com/office/drawing/2014/main" id="{FCB73743-24A5-9278-A6BC-82A4D742A1C9}"/>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0" name="円/楕円 279">
              <a:extLst>
                <a:ext uri="{FF2B5EF4-FFF2-40B4-BE49-F238E27FC236}">
                  <a16:creationId xmlns:a16="http://schemas.microsoft.com/office/drawing/2014/main" id="{13829C73-9574-35C5-0F8A-A881C6BD8AC6}"/>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1" name="円/楕円 280">
              <a:extLst>
                <a:ext uri="{FF2B5EF4-FFF2-40B4-BE49-F238E27FC236}">
                  <a16:creationId xmlns:a16="http://schemas.microsoft.com/office/drawing/2014/main" id="{5D098744-9C3B-CA98-0166-6227CCFBF0FC}"/>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2" name="円/楕円 281">
              <a:extLst>
                <a:ext uri="{FF2B5EF4-FFF2-40B4-BE49-F238E27FC236}">
                  <a16:creationId xmlns:a16="http://schemas.microsoft.com/office/drawing/2014/main" id="{311B0C84-E706-E129-BE07-950905EB5DED}"/>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3" name="円/楕円 282">
              <a:extLst>
                <a:ext uri="{FF2B5EF4-FFF2-40B4-BE49-F238E27FC236}">
                  <a16:creationId xmlns:a16="http://schemas.microsoft.com/office/drawing/2014/main" id="{D874A591-0CD6-C690-2CB6-66E27FD0718C}"/>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4" name="円/楕円 283">
              <a:extLst>
                <a:ext uri="{FF2B5EF4-FFF2-40B4-BE49-F238E27FC236}">
                  <a16:creationId xmlns:a16="http://schemas.microsoft.com/office/drawing/2014/main" id="{348826AE-7803-7CA2-6776-8766B74EDD0E}"/>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5" name="円/楕円 284">
              <a:extLst>
                <a:ext uri="{FF2B5EF4-FFF2-40B4-BE49-F238E27FC236}">
                  <a16:creationId xmlns:a16="http://schemas.microsoft.com/office/drawing/2014/main" id="{C848C20A-3B54-6768-4FFD-EF3D660F7BD6}"/>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6" name="下矢印 285">
              <a:extLst>
                <a:ext uri="{FF2B5EF4-FFF2-40B4-BE49-F238E27FC236}">
                  <a16:creationId xmlns:a16="http://schemas.microsoft.com/office/drawing/2014/main" id="{2043AD20-0BCA-D3F7-7D7A-C73BA05D4132}"/>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7" name="テキスト ボックス 286">
              <a:extLst>
                <a:ext uri="{FF2B5EF4-FFF2-40B4-BE49-F238E27FC236}">
                  <a16:creationId xmlns:a16="http://schemas.microsoft.com/office/drawing/2014/main" id="{59E0ABAF-C9CA-3422-312D-8347C59B9A79}"/>
                </a:ext>
              </a:extLst>
            </p:cNvPr>
            <p:cNvSpPr txBox="1"/>
            <p:nvPr/>
          </p:nvSpPr>
          <p:spPr>
            <a:xfrm>
              <a:off x="1084137" y="4083444"/>
              <a:ext cx="2072515" cy="953272"/>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D</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8" name="円/楕円 287">
              <a:extLst>
                <a:ext uri="{FF2B5EF4-FFF2-40B4-BE49-F238E27FC236}">
                  <a16:creationId xmlns:a16="http://schemas.microsoft.com/office/drawing/2014/main" id="{9E09BD1B-286C-9AB9-E658-8CFB9E6DFD00}"/>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89" name="円/楕円 288">
              <a:extLst>
                <a:ext uri="{FF2B5EF4-FFF2-40B4-BE49-F238E27FC236}">
                  <a16:creationId xmlns:a16="http://schemas.microsoft.com/office/drawing/2014/main" id="{8A814B0C-3697-1014-950B-214B601078B4}"/>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0" name="円/楕円 289">
              <a:extLst>
                <a:ext uri="{FF2B5EF4-FFF2-40B4-BE49-F238E27FC236}">
                  <a16:creationId xmlns:a16="http://schemas.microsoft.com/office/drawing/2014/main" id="{4815E919-9469-B711-3492-16555812CB9B}"/>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291" name="グループ化 290">
            <a:extLst>
              <a:ext uri="{FF2B5EF4-FFF2-40B4-BE49-F238E27FC236}">
                <a16:creationId xmlns:a16="http://schemas.microsoft.com/office/drawing/2014/main" id="{979D9746-2673-CA2E-DF96-13A61120F1E5}"/>
              </a:ext>
            </a:extLst>
          </p:cNvPr>
          <p:cNvGrpSpPr/>
          <p:nvPr/>
        </p:nvGrpSpPr>
        <p:grpSpPr>
          <a:xfrm>
            <a:off x="7330588" y="5363921"/>
            <a:ext cx="728770" cy="818387"/>
            <a:chOff x="687309" y="1713889"/>
            <a:chExt cx="2834641" cy="3183218"/>
          </a:xfrm>
        </p:grpSpPr>
        <p:sp>
          <p:nvSpPr>
            <p:cNvPr id="292" name="三角形 291">
              <a:extLst>
                <a:ext uri="{FF2B5EF4-FFF2-40B4-BE49-F238E27FC236}">
                  <a16:creationId xmlns:a16="http://schemas.microsoft.com/office/drawing/2014/main" id="{75104F7B-E973-52EE-B7E2-37576C1E148B}"/>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3" name="円/楕円 292">
              <a:extLst>
                <a:ext uri="{FF2B5EF4-FFF2-40B4-BE49-F238E27FC236}">
                  <a16:creationId xmlns:a16="http://schemas.microsoft.com/office/drawing/2014/main" id="{F5FBD1F8-2748-2F5B-A3B3-CE25562B46EE}"/>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4" name="円/楕円 293">
              <a:extLst>
                <a:ext uri="{FF2B5EF4-FFF2-40B4-BE49-F238E27FC236}">
                  <a16:creationId xmlns:a16="http://schemas.microsoft.com/office/drawing/2014/main" id="{0BC65DC2-D6F9-B962-C70C-E2CFCC5E7C94}"/>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5" name="円/楕円 294">
              <a:extLst>
                <a:ext uri="{FF2B5EF4-FFF2-40B4-BE49-F238E27FC236}">
                  <a16:creationId xmlns:a16="http://schemas.microsoft.com/office/drawing/2014/main" id="{1024A85D-61EC-F202-85BB-AA708E52D58C}"/>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6" name="円/楕円 295">
              <a:extLst>
                <a:ext uri="{FF2B5EF4-FFF2-40B4-BE49-F238E27FC236}">
                  <a16:creationId xmlns:a16="http://schemas.microsoft.com/office/drawing/2014/main" id="{B40556DE-2A45-68ED-5E8C-45E5A392D8E9}"/>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7" name="円/楕円 296">
              <a:extLst>
                <a:ext uri="{FF2B5EF4-FFF2-40B4-BE49-F238E27FC236}">
                  <a16:creationId xmlns:a16="http://schemas.microsoft.com/office/drawing/2014/main" id="{6D066D02-4203-7D44-ABA3-B31ED71FC4D3}"/>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8" name="円/楕円 297">
              <a:extLst>
                <a:ext uri="{FF2B5EF4-FFF2-40B4-BE49-F238E27FC236}">
                  <a16:creationId xmlns:a16="http://schemas.microsoft.com/office/drawing/2014/main" id="{A9F48186-0D39-8D54-01A6-E5635C25CA3D}"/>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299" name="円/楕円 298">
              <a:extLst>
                <a:ext uri="{FF2B5EF4-FFF2-40B4-BE49-F238E27FC236}">
                  <a16:creationId xmlns:a16="http://schemas.microsoft.com/office/drawing/2014/main" id="{FAA491F2-186E-A0E7-4776-1306EACB3826}"/>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0" name="円/楕円 299">
              <a:extLst>
                <a:ext uri="{FF2B5EF4-FFF2-40B4-BE49-F238E27FC236}">
                  <a16:creationId xmlns:a16="http://schemas.microsoft.com/office/drawing/2014/main" id="{EF5DED51-2D18-6C6C-461A-F51124DCC3A5}"/>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1" name="円/楕円 300">
              <a:extLst>
                <a:ext uri="{FF2B5EF4-FFF2-40B4-BE49-F238E27FC236}">
                  <a16:creationId xmlns:a16="http://schemas.microsoft.com/office/drawing/2014/main" id="{12BEE818-1212-D650-5B42-CAE72D68F38F}"/>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2" name="円/楕円 301">
              <a:extLst>
                <a:ext uri="{FF2B5EF4-FFF2-40B4-BE49-F238E27FC236}">
                  <a16:creationId xmlns:a16="http://schemas.microsoft.com/office/drawing/2014/main" id="{74C6BE3E-3713-CDB5-25D0-B3CF0BEE5699}"/>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3" name="円/楕円 302">
              <a:extLst>
                <a:ext uri="{FF2B5EF4-FFF2-40B4-BE49-F238E27FC236}">
                  <a16:creationId xmlns:a16="http://schemas.microsoft.com/office/drawing/2014/main" id="{6CCAD1AC-6329-79CE-34F6-C9BC47651A21}"/>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4" name="円/楕円 303">
              <a:extLst>
                <a:ext uri="{FF2B5EF4-FFF2-40B4-BE49-F238E27FC236}">
                  <a16:creationId xmlns:a16="http://schemas.microsoft.com/office/drawing/2014/main" id="{500B38A9-F553-6FAE-8F0D-3678610BF82E}"/>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5" name="円/楕円 304">
              <a:extLst>
                <a:ext uri="{FF2B5EF4-FFF2-40B4-BE49-F238E27FC236}">
                  <a16:creationId xmlns:a16="http://schemas.microsoft.com/office/drawing/2014/main" id="{4468C314-B59C-B6F7-D421-7FAEBADF3501}"/>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6" name="円/楕円 305">
              <a:extLst>
                <a:ext uri="{FF2B5EF4-FFF2-40B4-BE49-F238E27FC236}">
                  <a16:creationId xmlns:a16="http://schemas.microsoft.com/office/drawing/2014/main" id="{634D88D4-1E06-B401-D486-E37ADB230C1F}"/>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7" name="円/楕円 306">
              <a:extLst>
                <a:ext uri="{FF2B5EF4-FFF2-40B4-BE49-F238E27FC236}">
                  <a16:creationId xmlns:a16="http://schemas.microsoft.com/office/drawing/2014/main" id="{1230EBED-CB14-7737-0569-5733F65D64C9}"/>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8" name="円/楕円 307">
              <a:extLst>
                <a:ext uri="{FF2B5EF4-FFF2-40B4-BE49-F238E27FC236}">
                  <a16:creationId xmlns:a16="http://schemas.microsoft.com/office/drawing/2014/main" id="{99249C5E-695A-14BD-2CC2-774CC02C236C}"/>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09" name="円/楕円 308">
              <a:extLst>
                <a:ext uri="{FF2B5EF4-FFF2-40B4-BE49-F238E27FC236}">
                  <a16:creationId xmlns:a16="http://schemas.microsoft.com/office/drawing/2014/main" id="{5FCAC5A8-4924-A43C-4150-453CC014A5FA}"/>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0" name="円/楕円 309">
              <a:extLst>
                <a:ext uri="{FF2B5EF4-FFF2-40B4-BE49-F238E27FC236}">
                  <a16:creationId xmlns:a16="http://schemas.microsoft.com/office/drawing/2014/main" id="{AF73D7C4-B617-BDD6-608C-D7698659A1F0}"/>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1" name="円/楕円 310">
              <a:extLst>
                <a:ext uri="{FF2B5EF4-FFF2-40B4-BE49-F238E27FC236}">
                  <a16:creationId xmlns:a16="http://schemas.microsoft.com/office/drawing/2014/main" id="{7B488C48-A343-66A7-11BC-121BAF558C61}"/>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2" name="円/楕円 311">
              <a:extLst>
                <a:ext uri="{FF2B5EF4-FFF2-40B4-BE49-F238E27FC236}">
                  <a16:creationId xmlns:a16="http://schemas.microsoft.com/office/drawing/2014/main" id="{FF6D716C-9EED-E3A9-BD28-7F7F7F560DD1}"/>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3" name="円/楕円 312">
              <a:extLst>
                <a:ext uri="{FF2B5EF4-FFF2-40B4-BE49-F238E27FC236}">
                  <a16:creationId xmlns:a16="http://schemas.microsoft.com/office/drawing/2014/main" id="{8087E5AF-6872-7E3F-1820-73A36864137D}"/>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4" name="円/楕円 313">
              <a:extLst>
                <a:ext uri="{FF2B5EF4-FFF2-40B4-BE49-F238E27FC236}">
                  <a16:creationId xmlns:a16="http://schemas.microsoft.com/office/drawing/2014/main" id="{798E744B-07F6-E7F1-905B-07FDF987D007}"/>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5" name="円/楕円 314">
              <a:extLst>
                <a:ext uri="{FF2B5EF4-FFF2-40B4-BE49-F238E27FC236}">
                  <a16:creationId xmlns:a16="http://schemas.microsoft.com/office/drawing/2014/main" id="{BBBC3FA8-630A-E062-B97F-DBAEB9260BD7}"/>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6" name="円/楕円 315">
              <a:extLst>
                <a:ext uri="{FF2B5EF4-FFF2-40B4-BE49-F238E27FC236}">
                  <a16:creationId xmlns:a16="http://schemas.microsoft.com/office/drawing/2014/main" id="{97B68A33-2FBD-55AE-11C1-32AE2086CBC0}"/>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7" name="円/楕円 316">
              <a:extLst>
                <a:ext uri="{FF2B5EF4-FFF2-40B4-BE49-F238E27FC236}">
                  <a16:creationId xmlns:a16="http://schemas.microsoft.com/office/drawing/2014/main" id="{3FFC2ECA-7D6B-FCCD-815F-22C2A60E83D3}"/>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8" name="円/楕円 317">
              <a:extLst>
                <a:ext uri="{FF2B5EF4-FFF2-40B4-BE49-F238E27FC236}">
                  <a16:creationId xmlns:a16="http://schemas.microsoft.com/office/drawing/2014/main" id="{22D9118D-3566-B20F-15AB-AEAB2ABF6E3F}"/>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19" name="下矢印 318">
              <a:extLst>
                <a:ext uri="{FF2B5EF4-FFF2-40B4-BE49-F238E27FC236}">
                  <a16:creationId xmlns:a16="http://schemas.microsoft.com/office/drawing/2014/main" id="{C009100F-B86F-FDCB-6F1A-DA52DE88F006}"/>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0" name="テキスト ボックス 319">
              <a:extLst>
                <a:ext uri="{FF2B5EF4-FFF2-40B4-BE49-F238E27FC236}">
                  <a16:creationId xmlns:a16="http://schemas.microsoft.com/office/drawing/2014/main" id="{25C33F16-7383-B9F5-91B7-785B46ABF09E}"/>
                </a:ext>
              </a:extLst>
            </p:cNvPr>
            <p:cNvSpPr txBox="1"/>
            <p:nvPr/>
          </p:nvSpPr>
          <p:spPr>
            <a:xfrm>
              <a:off x="1267151" y="4059111"/>
              <a:ext cx="1815653" cy="837996"/>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C</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1" name="円/楕円 320">
              <a:extLst>
                <a:ext uri="{FF2B5EF4-FFF2-40B4-BE49-F238E27FC236}">
                  <a16:creationId xmlns:a16="http://schemas.microsoft.com/office/drawing/2014/main" id="{2373B95F-2615-0161-4DA1-3452EAD4D701}"/>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2" name="円/楕円 321">
              <a:extLst>
                <a:ext uri="{FF2B5EF4-FFF2-40B4-BE49-F238E27FC236}">
                  <a16:creationId xmlns:a16="http://schemas.microsoft.com/office/drawing/2014/main" id="{0625A6D6-81C7-806D-65E5-851FCE6B36BF}"/>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3" name="円/楕円 322">
              <a:extLst>
                <a:ext uri="{FF2B5EF4-FFF2-40B4-BE49-F238E27FC236}">
                  <a16:creationId xmlns:a16="http://schemas.microsoft.com/office/drawing/2014/main" id="{121E8102-C644-420D-7BEF-9B8BD1B9BCCF}"/>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324" name="グループ化 323">
            <a:extLst>
              <a:ext uri="{FF2B5EF4-FFF2-40B4-BE49-F238E27FC236}">
                <a16:creationId xmlns:a16="http://schemas.microsoft.com/office/drawing/2014/main" id="{A651AC52-2F79-381A-CC32-9241E2B312C4}"/>
              </a:ext>
            </a:extLst>
          </p:cNvPr>
          <p:cNvGrpSpPr/>
          <p:nvPr/>
        </p:nvGrpSpPr>
        <p:grpSpPr>
          <a:xfrm>
            <a:off x="6401705" y="5237545"/>
            <a:ext cx="897864" cy="1034295"/>
            <a:chOff x="687309" y="1481565"/>
            <a:chExt cx="2834641" cy="3265363"/>
          </a:xfrm>
        </p:grpSpPr>
        <p:sp>
          <p:nvSpPr>
            <p:cNvPr id="325" name="三角形 324">
              <a:extLst>
                <a:ext uri="{FF2B5EF4-FFF2-40B4-BE49-F238E27FC236}">
                  <a16:creationId xmlns:a16="http://schemas.microsoft.com/office/drawing/2014/main" id="{13E821CD-9FF3-0D39-18FC-976099E7AABC}"/>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6" name="円/楕円 325">
              <a:extLst>
                <a:ext uri="{FF2B5EF4-FFF2-40B4-BE49-F238E27FC236}">
                  <a16:creationId xmlns:a16="http://schemas.microsoft.com/office/drawing/2014/main" id="{A21E7B63-FAE9-AB0C-BABE-E344D6BC0FF8}"/>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7" name="円/楕円 326">
              <a:extLst>
                <a:ext uri="{FF2B5EF4-FFF2-40B4-BE49-F238E27FC236}">
                  <a16:creationId xmlns:a16="http://schemas.microsoft.com/office/drawing/2014/main" id="{A0FE9CAA-FA88-A87A-C9FE-477928345B0C}"/>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8" name="円/楕円 327">
              <a:extLst>
                <a:ext uri="{FF2B5EF4-FFF2-40B4-BE49-F238E27FC236}">
                  <a16:creationId xmlns:a16="http://schemas.microsoft.com/office/drawing/2014/main" id="{542680DB-1F99-3C8A-3DB0-FC97AAA05501}"/>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29" name="円/楕円 328">
              <a:extLst>
                <a:ext uri="{FF2B5EF4-FFF2-40B4-BE49-F238E27FC236}">
                  <a16:creationId xmlns:a16="http://schemas.microsoft.com/office/drawing/2014/main" id="{40C7B4D0-131F-FA96-839F-96922199BD91}"/>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0" name="円/楕円 329">
              <a:extLst>
                <a:ext uri="{FF2B5EF4-FFF2-40B4-BE49-F238E27FC236}">
                  <a16:creationId xmlns:a16="http://schemas.microsoft.com/office/drawing/2014/main" id="{D2BE3CB4-E205-D9E9-12DC-FA565C5D1878}"/>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1" name="円/楕円 330">
              <a:extLst>
                <a:ext uri="{FF2B5EF4-FFF2-40B4-BE49-F238E27FC236}">
                  <a16:creationId xmlns:a16="http://schemas.microsoft.com/office/drawing/2014/main" id="{6F0CCE6A-792A-66C8-EEC2-5B749BD4B8D9}"/>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2" name="円/楕円 331">
              <a:extLst>
                <a:ext uri="{FF2B5EF4-FFF2-40B4-BE49-F238E27FC236}">
                  <a16:creationId xmlns:a16="http://schemas.microsoft.com/office/drawing/2014/main" id="{F2E7082C-477B-908B-274E-31497CE942DB}"/>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3" name="円/楕円 332">
              <a:extLst>
                <a:ext uri="{FF2B5EF4-FFF2-40B4-BE49-F238E27FC236}">
                  <a16:creationId xmlns:a16="http://schemas.microsoft.com/office/drawing/2014/main" id="{B6BA2B81-8921-479F-9010-F9A94F0F1167}"/>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4" name="円/楕円 333">
              <a:extLst>
                <a:ext uri="{FF2B5EF4-FFF2-40B4-BE49-F238E27FC236}">
                  <a16:creationId xmlns:a16="http://schemas.microsoft.com/office/drawing/2014/main" id="{0CDC169F-86B1-8ECC-0E13-7961E0EA134A}"/>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5" name="円/楕円 334">
              <a:extLst>
                <a:ext uri="{FF2B5EF4-FFF2-40B4-BE49-F238E27FC236}">
                  <a16:creationId xmlns:a16="http://schemas.microsoft.com/office/drawing/2014/main" id="{034211A0-7456-5739-9774-26FE0D3D7A28}"/>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6" name="円/楕円 335">
              <a:extLst>
                <a:ext uri="{FF2B5EF4-FFF2-40B4-BE49-F238E27FC236}">
                  <a16:creationId xmlns:a16="http://schemas.microsoft.com/office/drawing/2014/main" id="{13ECB206-080F-74AB-E5E5-58B672CD9993}"/>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7" name="円/楕円 336">
              <a:extLst>
                <a:ext uri="{FF2B5EF4-FFF2-40B4-BE49-F238E27FC236}">
                  <a16:creationId xmlns:a16="http://schemas.microsoft.com/office/drawing/2014/main" id="{A9854B86-094F-8879-903E-235329064E14}"/>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8" name="円/楕円 337">
              <a:extLst>
                <a:ext uri="{FF2B5EF4-FFF2-40B4-BE49-F238E27FC236}">
                  <a16:creationId xmlns:a16="http://schemas.microsoft.com/office/drawing/2014/main" id="{AACBCE1F-1C5E-439B-5296-DF1ADC8F063D}"/>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39" name="円/楕円 338">
              <a:extLst>
                <a:ext uri="{FF2B5EF4-FFF2-40B4-BE49-F238E27FC236}">
                  <a16:creationId xmlns:a16="http://schemas.microsoft.com/office/drawing/2014/main" id="{F4FCC730-CE57-411B-2885-EF30708C10DE}"/>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0" name="円/楕円 339">
              <a:extLst>
                <a:ext uri="{FF2B5EF4-FFF2-40B4-BE49-F238E27FC236}">
                  <a16:creationId xmlns:a16="http://schemas.microsoft.com/office/drawing/2014/main" id="{90AF4D99-16BB-E128-640D-2C6FC7C668AE}"/>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1" name="円/楕円 340">
              <a:extLst>
                <a:ext uri="{FF2B5EF4-FFF2-40B4-BE49-F238E27FC236}">
                  <a16:creationId xmlns:a16="http://schemas.microsoft.com/office/drawing/2014/main" id="{94CBBA78-A442-3152-6964-4873D7C374C6}"/>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2" name="円/楕円 341">
              <a:extLst>
                <a:ext uri="{FF2B5EF4-FFF2-40B4-BE49-F238E27FC236}">
                  <a16:creationId xmlns:a16="http://schemas.microsoft.com/office/drawing/2014/main" id="{80F57D60-2365-F6F9-C7FE-9FEFCAF35645}"/>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3" name="円/楕円 342">
              <a:extLst>
                <a:ext uri="{FF2B5EF4-FFF2-40B4-BE49-F238E27FC236}">
                  <a16:creationId xmlns:a16="http://schemas.microsoft.com/office/drawing/2014/main" id="{9C5E6DB6-C33A-FFBA-E0DD-E5A744A42440}"/>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4" name="円/楕円 343">
              <a:extLst>
                <a:ext uri="{FF2B5EF4-FFF2-40B4-BE49-F238E27FC236}">
                  <a16:creationId xmlns:a16="http://schemas.microsoft.com/office/drawing/2014/main" id="{D0E29038-EDF3-3B23-F771-6E6373ADA42B}"/>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5" name="円/楕円 344">
              <a:extLst>
                <a:ext uri="{FF2B5EF4-FFF2-40B4-BE49-F238E27FC236}">
                  <a16:creationId xmlns:a16="http://schemas.microsoft.com/office/drawing/2014/main" id="{5EC67786-27EE-65B2-BB19-8CF81639DCA8}"/>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6" name="円/楕円 345">
              <a:extLst>
                <a:ext uri="{FF2B5EF4-FFF2-40B4-BE49-F238E27FC236}">
                  <a16:creationId xmlns:a16="http://schemas.microsoft.com/office/drawing/2014/main" id="{587E3842-F94B-1E5A-3D55-E8E7FC859121}"/>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7" name="円/楕円 346">
              <a:extLst>
                <a:ext uri="{FF2B5EF4-FFF2-40B4-BE49-F238E27FC236}">
                  <a16:creationId xmlns:a16="http://schemas.microsoft.com/office/drawing/2014/main" id="{E4F9BB77-21A0-7E3F-6A76-B0C1D84FF3F0}"/>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8" name="円/楕円 347">
              <a:extLst>
                <a:ext uri="{FF2B5EF4-FFF2-40B4-BE49-F238E27FC236}">
                  <a16:creationId xmlns:a16="http://schemas.microsoft.com/office/drawing/2014/main" id="{7F4463BA-0173-DE4A-A63F-3BD11D88E245}"/>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49" name="円/楕円 348">
              <a:extLst>
                <a:ext uri="{FF2B5EF4-FFF2-40B4-BE49-F238E27FC236}">
                  <a16:creationId xmlns:a16="http://schemas.microsoft.com/office/drawing/2014/main" id="{3E73BE5B-10C1-E342-0C40-24196BAA2C5A}"/>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0" name="円/楕円 349">
              <a:extLst>
                <a:ext uri="{FF2B5EF4-FFF2-40B4-BE49-F238E27FC236}">
                  <a16:creationId xmlns:a16="http://schemas.microsoft.com/office/drawing/2014/main" id="{E14591E4-DD75-A5F5-34B7-A36FFA0F90BD}"/>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1" name="円/楕円 350">
              <a:extLst>
                <a:ext uri="{FF2B5EF4-FFF2-40B4-BE49-F238E27FC236}">
                  <a16:creationId xmlns:a16="http://schemas.microsoft.com/office/drawing/2014/main" id="{E24ED53E-5349-1F30-A6E1-E9C459122AA7}"/>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2" name="下矢印 351">
              <a:extLst>
                <a:ext uri="{FF2B5EF4-FFF2-40B4-BE49-F238E27FC236}">
                  <a16:creationId xmlns:a16="http://schemas.microsoft.com/office/drawing/2014/main" id="{88D78B0A-B36D-A051-F5BB-D07E7F50B05A}"/>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3" name="テキスト ボックス 352">
              <a:extLst>
                <a:ext uri="{FF2B5EF4-FFF2-40B4-BE49-F238E27FC236}">
                  <a16:creationId xmlns:a16="http://schemas.microsoft.com/office/drawing/2014/main" id="{85EAF281-0091-785F-DC8D-16530EEC1094}"/>
                </a:ext>
              </a:extLst>
            </p:cNvPr>
            <p:cNvSpPr txBox="1"/>
            <p:nvPr/>
          </p:nvSpPr>
          <p:spPr>
            <a:xfrm>
              <a:off x="1453008" y="4066752"/>
              <a:ext cx="1463591" cy="680176"/>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B</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4" name="円/楕円 353">
              <a:extLst>
                <a:ext uri="{FF2B5EF4-FFF2-40B4-BE49-F238E27FC236}">
                  <a16:creationId xmlns:a16="http://schemas.microsoft.com/office/drawing/2014/main" id="{EE0B3E78-E5EA-27D1-EA1A-0D64D2BBC66A}"/>
                </a:ext>
              </a:extLst>
            </p:cNvPr>
            <p:cNvSpPr/>
            <p:nvPr/>
          </p:nvSpPr>
          <p:spPr>
            <a:xfrm>
              <a:off x="1666066" y="3427867"/>
              <a:ext cx="128451" cy="128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5" name="円/楕円 354">
              <a:extLst>
                <a:ext uri="{FF2B5EF4-FFF2-40B4-BE49-F238E27FC236}">
                  <a16:creationId xmlns:a16="http://schemas.microsoft.com/office/drawing/2014/main" id="{DB739B26-A146-045D-1568-7433D49CB131}"/>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6" name="円/楕円 355">
              <a:extLst>
                <a:ext uri="{FF2B5EF4-FFF2-40B4-BE49-F238E27FC236}">
                  <a16:creationId xmlns:a16="http://schemas.microsoft.com/office/drawing/2014/main" id="{A85FDD8B-67B7-B16D-2C25-B4DA6DF14320}"/>
                </a:ext>
              </a:extLst>
            </p:cNvPr>
            <p:cNvSpPr/>
            <p:nvPr/>
          </p:nvSpPr>
          <p:spPr>
            <a:xfrm>
              <a:off x="2491735" y="3372350"/>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grpSp>
        <p:nvGrpSpPr>
          <p:cNvPr id="357" name="グループ化 356">
            <a:extLst>
              <a:ext uri="{FF2B5EF4-FFF2-40B4-BE49-F238E27FC236}">
                <a16:creationId xmlns:a16="http://schemas.microsoft.com/office/drawing/2014/main" id="{3A5590F1-2133-F962-FD5D-F08BC85D9018}"/>
              </a:ext>
            </a:extLst>
          </p:cNvPr>
          <p:cNvGrpSpPr/>
          <p:nvPr/>
        </p:nvGrpSpPr>
        <p:grpSpPr>
          <a:xfrm>
            <a:off x="5341366" y="5204462"/>
            <a:ext cx="1198238" cy="1331585"/>
            <a:chOff x="687309" y="1481565"/>
            <a:chExt cx="2834641" cy="3150099"/>
          </a:xfrm>
        </p:grpSpPr>
        <p:sp>
          <p:nvSpPr>
            <p:cNvPr id="358" name="三角形 357">
              <a:extLst>
                <a:ext uri="{FF2B5EF4-FFF2-40B4-BE49-F238E27FC236}">
                  <a16:creationId xmlns:a16="http://schemas.microsoft.com/office/drawing/2014/main" id="{7F80BEA3-6F90-F2BD-D10A-4855E49FD7F8}"/>
                </a:ext>
              </a:extLst>
            </p:cNvPr>
            <p:cNvSpPr/>
            <p:nvPr/>
          </p:nvSpPr>
          <p:spPr>
            <a:xfrm>
              <a:off x="687309" y="2528522"/>
              <a:ext cx="2834641" cy="1568886"/>
            </a:xfrm>
            <a:prstGeom prst="triangle">
              <a:avLst>
                <a:gd name="adj" fmla="val 48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59" name="円/楕円 358">
              <a:extLst>
                <a:ext uri="{FF2B5EF4-FFF2-40B4-BE49-F238E27FC236}">
                  <a16:creationId xmlns:a16="http://schemas.microsoft.com/office/drawing/2014/main" id="{94AD1425-A373-9375-F9D5-243BE8EE159E}"/>
                </a:ext>
              </a:extLst>
            </p:cNvPr>
            <p:cNvSpPr/>
            <p:nvPr/>
          </p:nvSpPr>
          <p:spPr>
            <a:xfrm>
              <a:off x="1544780" y="3946841"/>
              <a:ext cx="89264" cy="8926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0" name="円/楕円 359">
              <a:extLst>
                <a:ext uri="{FF2B5EF4-FFF2-40B4-BE49-F238E27FC236}">
                  <a16:creationId xmlns:a16="http://schemas.microsoft.com/office/drawing/2014/main" id="{5B11793F-DC35-72BC-4537-094C74C74D8C}"/>
                </a:ext>
              </a:extLst>
            </p:cNvPr>
            <p:cNvSpPr/>
            <p:nvPr/>
          </p:nvSpPr>
          <p:spPr>
            <a:xfrm>
              <a:off x="2155394" y="3972106"/>
              <a:ext cx="66405" cy="5993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1" name="円/楕円 360">
              <a:extLst>
                <a:ext uri="{FF2B5EF4-FFF2-40B4-BE49-F238E27FC236}">
                  <a16:creationId xmlns:a16="http://schemas.microsoft.com/office/drawing/2014/main" id="{AC41CAC9-62BF-FAAC-0840-237EC7D6413D}"/>
                </a:ext>
              </a:extLst>
            </p:cNvPr>
            <p:cNvSpPr/>
            <p:nvPr/>
          </p:nvSpPr>
          <p:spPr>
            <a:xfrm>
              <a:off x="1140818" y="359696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2" name="円/楕円 361">
              <a:extLst>
                <a:ext uri="{FF2B5EF4-FFF2-40B4-BE49-F238E27FC236}">
                  <a16:creationId xmlns:a16="http://schemas.microsoft.com/office/drawing/2014/main" id="{3F60D264-D394-6C7E-CECF-2A00E7465E62}"/>
                </a:ext>
              </a:extLst>
            </p:cNvPr>
            <p:cNvSpPr/>
            <p:nvPr/>
          </p:nvSpPr>
          <p:spPr>
            <a:xfrm>
              <a:off x="1458899" y="3595466"/>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3" name="円/楕円 362">
              <a:extLst>
                <a:ext uri="{FF2B5EF4-FFF2-40B4-BE49-F238E27FC236}">
                  <a16:creationId xmlns:a16="http://schemas.microsoft.com/office/drawing/2014/main" id="{FBEBED3B-0FE7-A0D5-7923-056A0CA430F2}"/>
                </a:ext>
              </a:extLst>
            </p:cNvPr>
            <p:cNvSpPr/>
            <p:nvPr/>
          </p:nvSpPr>
          <p:spPr>
            <a:xfrm>
              <a:off x="1982857" y="2657930"/>
              <a:ext cx="150444" cy="1504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4" name="円/楕円 363">
              <a:extLst>
                <a:ext uri="{FF2B5EF4-FFF2-40B4-BE49-F238E27FC236}">
                  <a16:creationId xmlns:a16="http://schemas.microsoft.com/office/drawing/2014/main" id="{9D7190BE-B730-2AF2-58BE-7F8E5F205F71}"/>
                </a:ext>
              </a:extLst>
            </p:cNvPr>
            <p:cNvSpPr/>
            <p:nvPr/>
          </p:nvSpPr>
          <p:spPr>
            <a:xfrm>
              <a:off x="1850747" y="357001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5" name="円/楕円 364">
              <a:extLst>
                <a:ext uri="{FF2B5EF4-FFF2-40B4-BE49-F238E27FC236}">
                  <a16:creationId xmlns:a16="http://schemas.microsoft.com/office/drawing/2014/main" id="{C8389B90-6C7C-4CCF-FF2D-0D40CE844D0C}"/>
                </a:ext>
              </a:extLst>
            </p:cNvPr>
            <p:cNvSpPr/>
            <p:nvPr/>
          </p:nvSpPr>
          <p:spPr>
            <a:xfrm>
              <a:off x="2040179" y="1725280"/>
              <a:ext cx="148417" cy="1484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6" name="円/楕円 365">
              <a:extLst>
                <a:ext uri="{FF2B5EF4-FFF2-40B4-BE49-F238E27FC236}">
                  <a16:creationId xmlns:a16="http://schemas.microsoft.com/office/drawing/2014/main" id="{E3BF372F-0CE1-328F-8AC1-058F0FE8DB92}"/>
                </a:ext>
              </a:extLst>
            </p:cNvPr>
            <p:cNvSpPr/>
            <p:nvPr/>
          </p:nvSpPr>
          <p:spPr>
            <a:xfrm>
              <a:off x="1717009" y="292766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7" name="円/楕円 366">
              <a:extLst>
                <a:ext uri="{FF2B5EF4-FFF2-40B4-BE49-F238E27FC236}">
                  <a16:creationId xmlns:a16="http://schemas.microsoft.com/office/drawing/2014/main" id="{9AFEF30C-73FB-3DE9-9B09-F6D3D1DB1D93}"/>
                </a:ext>
              </a:extLst>
            </p:cNvPr>
            <p:cNvSpPr/>
            <p:nvPr/>
          </p:nvSpPr>
          <p:spPr>
            <a:xfrm>
              <a:off x="2232595" y="2836945"/>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8" name="円/楕円 367">
              <a:extLst>
                <a:ext uri="{FF2B5EF4-FFF2-40B4-BE49-F238E27FC236}">
                  <a16:creationId xmlns:a16="http://schemas.microsoft.com/office/drawing/2014/main" id="{0E23D460-4E98-BA8B-C135-91A192F7AF3F}"/>
                </a:ext>
              </a:extLst>
            </p:cNvPr>
            <p:cNvSpPr/>
            <p:nvPr/>
          </p:nvSpPr>
          <p:spPr>
            <a:xfrm>
              <a:off x="2240811" y="1713889"/>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69" name="円/楕円 368">
              <a:extLst>
                <a:ext uri="{FF2B5EF4-FFF2-40B4-BE49-F238E27FC236}">
                  <a16:creationId xmlns:a16="http://schemas.microsoft.com/office/drawing/2014/main" id="{7AD5E0AF-147F-0B28-C6A5-9D74C41B1578}"/>
                </a:ext>
              </a:extLst>
            </p:cNvPr>
            <p:cNvSpPr/>
            <p:nvPr/>
          </p:nvSpPr>
          <p:spPr>
            <a:xfrm>
              <a:off x="1889599" y="1481565"/>
              <a:ext cx="133860" cy="1338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0" name="円/楕円 369">
              <a:extLst>
                <a:ext uri="{FF2B5EF4-FFF2-40B4-BE49-F238E27FC236}">
                  <a16:creationId xmlns:a16="http://schemas.microsoft.com/office/drawing/2014/main" id="{BBDD2373-7330-10BD-060E-75A08F91040B}"/>
                </a:ext>
              </a:extLst>
            </p:cNvPr>
            <p:cNvSpPr/>
            <p:nvPr/>
          </p:nvSpPr>
          <p:spPr>
            <a:xfrm>
              <a:off x="2286006" y="3566734"/>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1" name="円/楕円 370">
              <a:extLst>
                <a:ext uri="{FF2B5EF4-FFF2-40B4-BE49-F238E27FC236}">
                  <a16:creationId xmlns:a16="http://schemas.microsoft.com/office/drawing/2014/main" id="{A993BDCD-7CCE-A196-A3FB-6720DF63C140}"/>
                </a:ext>
              </a:extLst>
            </p:cNvPr>
            <p:cNvSpPr/>
            <p:nvPr/>
          </p:nvSpPr>
          <p:spPr>
            <a:xfrm>
              <a:off x="2676315" y="3859652"/>
              <a:ext cx="92900" cy="929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2" name="円/楕円 371">
              <a:extLst>
                <a:ext uri="{FF2B5EF4-FFF2-40B4-BE49-F238E27FC236}">
                  <a16:creationId xmlns:a16="http://schemas.microsoft.com/office/drawing/2014/main" id="{C1F2F7E7-F548-DD8F-1A43-13C59E4D7378}"/>
                </a:ext>
              </a:extLst>
            </p:cNvPr>
            <p:cNvSpPr/>
            <p:nvPr/>
          </p:nvSpPr>
          <p:spPr>
            <a:xfrm>
              <a:off x="1838699" y="1878555"/>
              <a:ext cx="171197" cy="17119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3" name="円/楕円 372">
              <a:extLst>
                <a:ext uri="{FF2B5EF4-FFF2-40B4-BE49-F238E27FC236}">
                  <a16:creationId xmlns:a16="http://schemas.microsoft.com/office/drawing/2014/main" id="{5D8D0D44-CB75-21BD-B633-B4DD06243A99}"/>
                </a:ext>
              </a:extLst>
            </p:cNvPr>
            <p:cNvSpPr/>
            <p:nvPr/>
          </p:nvSpPr>
          <p:spPr>
            <a:xfrm>
              <a:off x="1982857" y="4043072"/>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4" name="円/楕円 373">
              <a:extLst>
                <a:ext uri="{FF2B5EF4-FFF2-40B4-BE49-F238E27FC236}">
                  <a16:creationId xmlns:a16="http://schemas.microsoft.com/office/drawing/2014/main" id="{7EF64868-DF7A-5D7E-770E-6C467C0E5C87}"/>
                </a:ext>
              </a:extLst>
            </p:cNvPr>
            <p:cNvSpPr/>
            <p:nvPr/>
          </p:nvSpPr>
          <p:spPr>
            <a:xfrm>
              <a:off x="1443273" y="4002070"/>
              <a:ext cx="45719"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5" name="円/楕円 374">
              <a:extLst>
                <a:ext uri="{FF2B5EF4-FFF2-40B4-BE49-F238E27FC236}">
                  <a16:creationId xmlns:a16="http://schemas.microsoft.com/office/drawing/2014/main" id="{B6B23E16-BDD8-0F0B-C0FE-AD75359E9D1E}"/>
                </a:ext>
              </a:extLst>
            </p:cNvPr>
            <p:cNvSpPr/>
            <p:nvPr/>
          </p:nvSpPr>
          <p:spPr>
            <a:xfrm>
              <a:off x="2359914" y="393738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6" name="円/楕円 375">
              <a:extLst>
                <a:ext uri="{FF2B5EF4-FFF2-40B4-BE49-F238E27FC236}">
                  <a16:creationId xmlns:a16="http://schemas.microsoft.com/office/drawing/2014/main" id="{46DBAA51-9CB1-4308-E2E7-CFB58D738FF0}"/>
                </a:ext>
              </a:extLst>
            </p:cNvPr>
            <p:cNvSpPr/>
            <p:nvPr/>
          </p:nvSpPr>
          <p:spPr>
            <a:xfrm>
              <a:off x="2598029" y="3967056"/>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7" name="円/楕円 376">
              <a:extLst>
                <a:ext uri="{FF2B5EF4-FFF2-40B4-BE49-F238E27FC236}">
                  <a16:creationId xmlns:a16="http://schemas.microsoft.com/office/drawing/2014/main" id="{84088F55-C7ED-A083-E484-A15F0E177EF2}"/>
                </a:ext>
              </a:extLst>
            </p:cNvPr>
            <p:cNvSpPr/>
            <p:nvPr/>
          </p:nvSpPr>
          <p:spPr>
            <a:xfrm>
              <a:off x="870619" y="397565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8" name="円/楕円 377">
              <a:extLst>
                <a:ext uri="{FF2B5EF4-FFF2-40B4-BE49-F238E27FC236}">
                  <a16:creationId xmlns:a16="http://schemas.microsoft.com/office/drawing/2014/main" id="{36286529-2CDE-CF39-BC52-EB5C59DBFCC2}"/>
                </a:ext>
              </a:extLst>
            </p:cNvPr>
            <p:cNvSpPr/>
            <p:nvPr/>
          </p:nvSpPr>
          <p:spPr>
            <a:xfrm>
              <a:off x="2821874" y="395941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79" name="円/楕円 378">
              <a:extLst>
                <a:ext uri="{FF2B5EF4-FFF2-40B4-BE49-F238E27FC236}">
                  <a16:creationId xmlns:a16="http://schemas.microsoft.com/office/drawing/2014/main" id="{EA43B91E-A825-A50D-E04A-61DB4B13C819}"/>
                </a:ext>
              </a:extLst>
            </p:cNvPr>
            <p:cNvSpPr/>
            <p:nvPr/>
          </p:nvSpPr>
          <p:spPr>
            <a:xfrm>
              <a:off x="1950025" y="2823426"/>
              <a:ext cx="153214" cy="1532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0" name="円/楕円 379">
              <a:extLst>
                <a:ext uri="{FF2B5EF4-FFF2-40B4-BE49-F238E27FC236}">
                  <a16:creationId xmlns:a16="http://schemas.microsoft.com/office/drawing/2014/main" id="{3B6EA409-CAEA-AA87-8625-FB01C632E037}"/>
                </a:ext>
              </a:extLst>
            </p:cNvPr>
            <p:cNvSpPr/>
            <p:nvPr/>
          </p:nvSpPr>
          <p:spPr>
            <a:xfrm>
              <a:off x="2516185" y="3575531"/>
              <a:ext cx="111035" cy="1110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1" name="円/楕円 380">
              <a:extLst>
                <a:ext uri="{FF2B5EF4-FFF2-40B4-BE49-F238E27FC236}">
                  <a16:creationId xmlns:a16="http://schemas.microsoft.com/office/drawing/2014/main" id="{379DAAF5-2334-6EE7-910D-B93442DE7EF9}"/>
                </a:ext>
              </a:extLst>
            </p:cNvPr>
            <p:cNvSpPr/>
            <p:nvPr/>
          </p:nvSpPr>
          <p:spPr>
            <a:xfrm>
              <a:off x="3038641" y="3993027"/>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2" name="円/楕円 381">
              <a:extLst>
                <a:ext uri="{FF2B5EF4-FFF2-40B4-BE49-F238E27FC236}">
                  <a16:creationId xmlns:a16="http://schemas.microsoft.com/office/drawing/2014/main" id="{C07F3B8F-7155-280C-09E2-AEDBD24D9288}"/>
                </a:ext>
              </a:extLst>
            </p:cNvPr>
            <p:cNvSpPr/>
            <p:nvPr/>
          </p:nvSpPr>
          <p:spPr>
            <a:xfrm>
              <a:off x="1772526" y="3986528"/>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3" name="円/楕円 382">
              <a:extLst>
                <a:ext uri="{FF2B5EF4-FFF2-40B4-BE49-F238E27FC236}">
                  <a16:creationId xmlns:a16="http://schemas.microsoft.com/office/drawing/2014/main" id="{51E07113-B65D-3F31-AF83-9F8AE7FBE9EB}"/>
                </a:ext>
              </a:extLst>
            </p:cNvPr>
            <p:cNvSpPr/>
            <p:nvPr/>
          </p:nvSpPr>
          <p:spPr>
            <a:xfrm>
              <a:off x="1285300" y="3979213"/>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4" name="円/楕円 383">
              <a:extLst>
                <a:ext uri="{FF2B5EF4-FFF2-40B4-BE49-F238E27FC236}">
                  <a16:creationId xmlns:a16="http://schemas.microsoft.com/office/drawing/2014/main" id="{39F27311-8265-F1C4-65A1-2659247D529A}"/>
                </a:ext>
              </a:extLst>
            </p:cNvPr>
            <p:cNvSpPr/>
            <p:nvPr/>
          </p:nvSpPr>
          <p:spPr>
            <a:xfrm>
              <a:off x="1062073" y="3959418"/>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5" name="円/楕円 384">
              <a:extLst>
                <a:ext uri="{FF2B5EF4-FFF2-40B4-BE49-F238E27FC236}">
                  <a16:creationId xmlns:a16="http://schemas.microsoft.com/office/drawing/2014/main" id="{25073A93-01C9-85F9-010B-32789AA34743}"/>
                </a:ext>
              </a:extLst>
            </p:cNvPr>
            <p:cNvSpPr/>
            <p:nvPr/>
          </p:nvSpPr>
          <p:spPr>
            <a:xfrm>
              <a:off x="3242929" y="3936901"/>
              <a:ext cx="66173" cy="7002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6" name="下矢印 385">
              <a:extLst>
                <a:ext uri="{FF2B5EF4-FFF2-40B4-BE49-F238E27FC236}">
                  <a16:creationId xmlns:a16="http://schemas.microsoft.com/office/drawing/2014/main" id="{0DE6303A-4B61-123F-914C-407652A86E52}"/>
                </a:ext>
              </a:extLst>
            </p:cNvPr>
            <p:cNvSpPr/>
            <p:nvPr/>
          </p:nvSpPr>
          <p:spPr>
            <a:xfrm rot="10800000">
              <a:off x="1555832" y="2163724"/>
              <a:ext cx="1046124" cy="170379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7" name="テキスト ボックス 386">
              <a:extLst>
                <a:ext uri="{FF2B5EF4-FFF2-40B4-BE49-F238E27FC236}">
                  <a16:creationId xmlns:a16="http://schemas.microsoft.com/office/drawing/2014/main" id="{539F64C3-41CF-62CC-355B-E9D5CF20FC1F}"/>
                </a:ext>
              </a:extLst>
            </p:cNvPr>
            <p:cNvSpPr txBox="1"/>
            <p:nvPr/>
          </p:nvSpPr>
          <p:spPr>
            <a:xfrm>
              <a:off x="1542559" y="4121993"/>
              <a:ext cx="1104283" cy="509671"/>
            </a:xfrm>
            <a:prstGeom prst="rect">
              <a:avLst/>
            </a:prstGeom>
            <a:noFill/>
          </p:spPr>
          <p:txBody>
            <a:bodyPr wrap="non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大学</a:t>
              </a:r>
              <a:r>
                <a:rPr kumimoji="1" lang="en-US" altLang="ja-JP" sz="800" dirty="0">
                  <a:latin typeface="Hiragino Kaku Gothic Pro W3" panose="020B0300000000000000" pitchFamily="34" charset="-128"/>
                  <a:ea typeface="Hiragino Kaku Gothic Pro W3" panose="020B0300000000000000" pitchFamily="34" charset="-128"/>
                </a:rPr>
                <a:t>A</a:t>
              </a: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389" name="円/楕円 388">
              <a:extLst>
                <a:ext uri="{FF2B5EF4-FFF2-40B4-BE49-F238E27FC236}">
                  <a16:creationId xmlns:a16="http://schemas.microsoft.com/office/drawing/2014/main" id="{8146AB05-DE06-7804-4F74-37BD8DCB1424}"/>
                </a:ext>
              </a:extLst>
            </p:cNvPr>
            <p:cNvSpPr/>
            <p:nvPr/>
          </p:nvSpPr>
          <p:spPr>
            <a:xfrm>
              <a:off x="2713698" y="3427867"/>
              <a:ext cx="111034" cy="11103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grpSp>
      <p:sp>
        <p:nvSpPr>
          <p:cNvPr id="394" name="テキスト ボックス 393">
            <a:extLst>
              <a:ext uri="{FF2B5EF4-FFF2-40B4-BE49-F238E27FC236}">
                <a16:creationId xmlns:a16="http://schemas.microsoft.com/office/drawing/2014/main" id="{1715570E-D0D8-ED0C-876D-1B3B8012C3C1}"/>
              </a:ext>
            </a:extLst>
          </p:cNvPr>
          <p:cNvSpPr txBox="1"/>
          <p:nvPr/>
        </p:nvSpPr>
        <p:spPr>
          <a:xfrm>
            <a:off x="6351962" y="6396335"/>
            <a:ext cx="1519084" cy="461665"/>
          </a:xfrm>
          <a:prstGeom prst="rect">
            <a:avLst/>
          </a:prstGeom>
          <a:noFill/>
        </p:spPr>
        <p:txBody>
          <a:bodyPr wrap="square" rtlCol="0">
            <a:spAutoFit/>
          </a:bodyPr>
          <a:lstStyle/>
          <a:p>
            <a:r>
              <a:rPr kumimoji="1" lang="ja-JP" altLang="en-US" sz="2400">
                <a:latin typeface="Hiragino Kaku Gothic Pro W3" panose="020B0300000000000000" pitchFamily="34" charset="-128"/>
                <a:ea typeface="Hiragino Kaku Gothic Pro W3" panose="020B0300000000000000" pitchFamily="34" charset="-128"/>
              </a:rPr>
              <a:t>質の評価</a:t>
            </a:r>
          </a:p>
        </p:txBody>
      </p:sp>
      <p:sp>
        <p:nvSpPr>
          <p:cNvPr id="395" name="円/楕円 394">
            <a:extLst>
              <a:ext uri="{FF2B5EF4-FFF2-40B4-BE49-F238E27FC236}">
                <a16:creationId xmlns:a16="http://schemas.microsoft.com/office/drawing/2014/main" id="{0ED5964E-BD13-1B44-B554-A30E2AD55499}"/>
              </a:ext>
            </a:extLst>
          </p:cNvPr>
          <p:cNvSpPr/>
          <p:nvPr/>
        </p:nvSpPr>
        <p:spPr>
          <a:xfrm>
            <a:off x="2721401" y="6060432"/>
            <a:ext cx="72367" cy="7236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latin typeface="Hiragino Kaku Gothic Pro W3" panose="020B0300000000000000" pitchFamily="34" charset="-128"/>
              <a:ea typeface="Hiragino Kaku Gothic Pro W3" panose="020B0300000000000000" pitchFamily="34" charset="-128"/>
            </a:endParaRPr>
          </a:p>
        </p:txBody>
      </p:sp>
      <p:sp>
        <p:nvSpPr>
          <p:cNvPr id="428" name="右矢印 427">
            <a:extLst>
              <a:ext uri="{FF2B5EF4-FFF2-40B4-BE49-F238E27FC236}">
                <a16:creationId xmlns:a16="http://schemas.microsoft.com/office/drawing/2014/main" id="{CD5A3F7D-1E7B-2319-1BA2-4D8971AF6086}"/>
              </a:ext>
            </a:extLst>
          </p:cNvPr>
          <p:cNvSpPr/>
          <p:nvPr/>
        </p:nvSpPr>
        <p:spPr>
          <a:xfrm>
            <a:off x="4330644" y="5214759"/>
            <a:ext cx="365256" cy="894372"/>
          </a:xfrm>
          <a:prstGeom prst="rightArrow">
            <a:avLst>
              <a:gd name="adj1" fmla="val 50000"/>
              <a:gd name="adj2" fmla="val 5129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29" name="テキスト ボックス 428">
            <a:extLst>
              <a:ext uri="{FF2B5EF4-FFF2-40B4-BE49-F238E27FC236}">
                <a16:creationId xmlns:a16="http://schemas.microsoft.com/office/drawing/2014/main" id="{553F7D06-C582-C7FC-2AD3-C47A1E52493B}"/>
              </a:ext>
            </a:extLst>
          </p:cNvPr>
          <p:cNvSpPr txBox="1"/>
          <p:nvPr/>
        </p:nvSpPr>
        <p:spPr>
          <a:xfrm>
            <a:off x="-1" y="4218851"/>
            <a:ext cx="4641893" cy="646331"/>
          </a:xfrm>
          <a:prstGeom prst="rect">
            <a:avLst/>
          </a:prstGeom>
          <a:noFill/>
        </p:spPr>
        <p:txBody>
          <a:bodyPr wrap="square" rtlCol="0">
            <a:spAutoFit/>
          </a:bodyPr>
          <a:lstStyle/>
          <a:p>
            <a:r>
              <a:rPr lang="ja-JP" altLang="en-US" sz="1200">
                <a:latin typeface="Hiragino Kaku Gothic Pro W3" panose="020B0300000000000000" pitchFamily="34" charset="-128"/>
                <a:ea typeface="Hiragino Kaku Gothic Pro W3" panose="020B0300000000000000" pitchFamily="34" charset="-128"/>
              </a:rPr>
              <a:t>必要なのは質が高い研究成果が大学から出てくることであって、個々の研究者から多数の研究成果が出てくることではない。</a:t>
            </a:r>
            <a:r>
              <a:rPr lang="ja-JP" altLang="en-US" sz="1200" b="1">
                <a:solidFill>
                  <a:srgbClr val="FF0000"/>
                </a:solidFill>
                <a:latin typeface="Hiragino Kaku Gothic Pro W3" panose="020B0300000000000000" pitchFamily="34" charset="-128"/>
                <a:ea typeface="Hiragino Kaku Gothic Pro W3" panose="020B0300000000000000" pitchFamily="34" charset="-128"/>
              </a:rPr>
              <a:t>質の評価を行えば、質の高い研究成果が生まれる。</a:t>
            </a:r>
            <a:endParaRPr lang="en-US" altLang="ja-JP" sz="1200" b="1" dirty="0">
              <a:solidFill>
                <a:srgbClr val="FF0000"/>
              </a:solidFill>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9EC34276-AC7B-ED26-3C39-4E594E6B99C7}"/>
              </a:ext>
            </a:extLst>
          </p:cNvPr>
          <p:cNvSpPr txBox="1"/>
          <p:nvPr/>
        </p:nvSpPr>
        <p:spPr>
          <a:xfrm>
            <a:off x="-5801" y="-8174"/>
            <a:ext cx="9149800"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D. HQA</a:t>
            </a:r>
            <a:r>
              <a:rPr lang="ja-JP" altLang="en-US" sz="2400"/>
              <a:t>法による研究成果の質評価</a:t>
            </a:r>
          </a:p>
        </p:txBody>
      </p:sp>
      <p:sp>
        <p:nvSpPr>
          <p:cNvPr id="6" name="テキスト ボックス 5">
            <a:extLst>
              <a:ext uri="{FF2B5EF4-FFF2-40B4-BE49-F238E27FC236}">
                <a16:creationId xmlns:a16="http://schemas.microsoft.com/office/drawing/2014/main" id="{87F1D42A-F0F7-00FE-49E0-4DCE1E504D1F}"/>
              </a:ext>
            </a:extLst>
          </p:cNvPr>
          <p:cNvSpPr txBox="1"/>
          <p:nvPr/>
        </p:nvSpPr>
        <p:spPr>
          <a:xfrm>
            <a:off x="6441831" y="6700"/>
            <a:ext cx="2516951" cy="523220"/>
          </a:xfrm>
          <a:prstGeom prst="rect">
            <a:avLst/>
          </a:prstGeom>
          <a:noFill/>
        </p:spPr>
        <p:txBody>
          <a:bodyPr wrap="square" rtlCol="0">
            <a:spAutoFit/>
          </a:bodyPr>
          <a:lstStyle/>
          <a:p>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 研究成果の質の評価を実施すれば、成果の質が向上</a:t>
            </a:r>
          </a:p>
        </p:txBody>
      </p:sp>
      <p:sp>
        <p:nvSpPr>
          <p:cNvPr id="18" name="テキスト ボックス 17">
            <a:extLst>
              <a:ext uri="{FF2B5EF4-FFF2-40B4-BE49-F238E27FC236}">
                <a16:creationId xmlns:a16="http://schemas.microsoft.com/office/drawing/2014/main" id="{804E2AF7-0214-A6BF-6D6A-0AC48FBF1606}"/>
              </a:ext>
            </a:extLst>
          </p:cNvPr>
          <p:cNvSpPr txBox="1"/>
          <p:nvPr/>
        </p:nvSpPr>
        <p:spPr>
          <a:xfrm>
            <a:off x="4655524" y="4676540"/>
            <a:ext cx="4488476" cy="2308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7. </a:t>
            </a:r>
            <a:r>
              <a:rPr lang="ja-JP" altLang="en-US" b="1" u="sng">
                <a:latin typeface="Hiragino Kaku Gothic Pro W3" panose="020B0300000000000000" pitchFamily="34" charset="-128"/>
                <a:ea typeface="Hiragino Kaku Gothic Pro W3" panose="020B0300000000000000" pitchFamily="34" charset="-128"/>
              </a:rPr>
              <a:t>価値多様性の向上</a:t>
            </a:r>
            <a:r>
              <a:rPr lang="en-US" altLang="ja-JP" b="1" u="sng"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成果は論文成果に限らないため、</a:t>
            </a:r>
            <a:r>
              <a:rPr lang="ja-JP" altLang="en-US" sz="900">
                <a:solidFill>
                  <a:srgbClr val="FF0000"/>
                </a:solidFill>
                <a:latin typeface="Hiragino Kaku Gothic Pro W3" panose="020B0300000000000000" pitchFamily="34" charset="-128"/>
                <a:ea typeface="Hiragino Kaku Gothic Pro W3" panose="020B0300000000000000" pitchFamily="34" charset="-128"/>
              </a:rPr>
              <a:t>価値多様性が向上</a:t>
            </a:r>
            <a:r>
              <a:rPr lang="ja-JP" altLang="en-US" sz="900">
                <a:latin typeface="Hiragino Kaku Gothic Pro W3" panose="020B0300000000000000" pitchFamily="34" charset="-128"/>
                <a:ea typeface="Hiragino Kaku Gothic Pro W3" panose="020B0300000000000000" pitchFamily="34" charset="-128"/>
              </a:rPr>
              <a:t>する。</a:t>
            </a:r>
            <a:endParaRPr lang="en-US" altLang="ja-JP" sz="9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404539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FD32B1-6BFC-034B-00C2-DEC8CEB70680}"/>
              </a:ext>
            </a:extLst>
          </p:cNvPr>
          <p:cNvSpPr txBox="1"/>
          <p:nvPr/>
        </p:nvSpPr>
        <p:spPr>
          <a:xfrm>
            <a:off x="16204" y="4136"/>
            <a:ext cx="9111592" cy="7200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24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a:t>E.</a:t>
            </a:r>
            <a:r>
              <a:rPr lang="en-US" altLang="ja-JP" dirty="0"/>
              <a:t> </a:t>
            </a:r>
            <a:r>
              <a:rPr lang="ja-JP" altLang="en-US"/>
              <a:t>入試で「推し研」を問うことによる入学前意欲向上</a:t>
            </a:r>
          </a:p>
        </p:txBody>
      </p:sp>
      <p:sp>
        <p:nvSpPr>
          <p:cNvPr id="6" name="テキスト ボックス 5">
            <a:extLst>
              <a:ext uri="{FF2B5EF4-FFF2-40B4-BE49-F238E27FC236}">
                <a16:creationId xmlns:a16="http://schemas.microsoft.com/office/drawing/2014/main" id="{2F6E00FB-C9B7-B55A-F7FF-CF5D473DCFE3}"/>
              </a:ext>
            </a:extLst>
          </p:cNvPr>
          <p:cNvSpPr txBox="1"/>
          <p:nvPr/>
        </p:nvSpPr>
        <p:spPr>
          <a:xfrm>
            <a:off x="0" y="736532"/>
            <a:ext cx="9144000" cy="830997"/>
          </a:xfrm>
          <a:prstGeom prst="rect">
            <a:avLst/>
          </a:prstGeom>
          <a:noFill/>
        </p:spPr>
        <p:txBody>
          <a:bodyPr wrap="square">
            <a:spAutoFit/>
          </a:bodyPr>
          <a:lstStyle/>
          <a:p>
            <a:r>
              <a:rPr kumimoji="1" lang="ja-JP" altLang="en-US" sz="1200">
                <a:latin typeface="Hiragino Kaku Gothic Pro W3" panose="020B0300000000000000" pitchFamily="34" charset="-128"/>
                <a:ea typeface="Hiragino Kaku Gothic Pro W3" panose="020B0300000000000000" pitchFamily="34" charset="-128"/>
              </a:rPr>
              <a:t>・「推し研」とは「人に推したいような、</a:t>
            </a:r>
            <a:r>
              <a:rPr lang="ja-JP" altLang="en-US" sz="1200">
                <a:latin typeface="Hiragino Kaku Gothic Pro W3" panose="020B0300000000000000" pitchFamily="34" charset="-128"/>
                <a:ea typeface="Hiragino Kaku Gothic Pro W3" panose="020B0300000000000000" pitchFamily="34" charset="-128"/>
              </a:rPr>
              <a:t>これまでに感銘を受けた発見・発明」を指す。発明には 社会科学的発明が含まれる。</a:t>
            </a:r>
            <a:r>
              <a:rPr kumimoji="1" lang="ja-JP" altLang="en-US" sz="1200">
                <a:latin typeface="Hiragino Kaku Gothic Pro W3" panose="020B0300000000000000" pitchFamily="34" charset="-128"/>
                <a:ea typeface="Hiragino Kaku Gothic Pro W3" panose="020B0300000000000000" pitchFamily="34" charset="-128"/>
              </a:rPr>
              <a:t>大学入試、大学院入試、就活面接などで一般的によく</a:t>
            </a:r>
            <a:r>
              <a:rPr lang="ja-JP" altLang="en-US" sz="1200">
                <a:latin typeface="Hiragino Kaku Gothic Pro W3" panose="020B0300000000000000" pitchFamily="34" charset="-128"/>
                <a:ea typeface="Hiragino Kaku Gothic Pro W3" panose="020B0300000000000000" pitchFamily="34" charset="-128"/>
              </a:rPr>
              <a:t>問われる質問にしていくことが重要。</a:t>
            </a:r>
            <a:endParaRPr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・事前出題によって準備をうながすことで、意欲を向上させることができる。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・アチーブメント</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達成</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モデルの欠如は、研究不正や社会停滞の原因でもある。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pic>
        <p:nvPicPr>
          <p:cNvPr id="1026" name="Picture 2">
            <a:extLst>
              <a:ext uri="{FF2B5EF4-FFF2-40B4-BE49-F238E27FC236}">
                <a16:creationId xmlns:a16="http://schemas.microsoft.com/office/drawing/2014/main" id="{FBCA9567-AE80-6C0C-C83D-338A35414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03664" y="2329579"/>
            <a:ext cx="1656539" cy="1656539"/>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a:extLst>
              <a:ext uri="{FF2B5EF4-FFF2-40B4-BE49-F238E27FC236}">
                <a16:creationId xmlns:a16="http://schemas.microsoft.com/office/drawing/2014/main" id="{E4A1FF2E-C0B0-CCBB-70C9-C6289C6A5C97}"/>
              </a:ext>
            </a:extLst>
          </p:cNvPr>
          <p:cNvSpPr/>
          <p:nvPr/>
        </p:nvSpPr>
        <p:spPr>
          <a:xfrm>
            <a:off x="8048103" y="2046590"/>
            <a:ext cx="1056260" cy="565977"/>
          </a:xfrm>
          <a:prstGeom prst="wedgeRoundRectCallout">
            <a:avLst>
              <a:gd name="adj1" fmla="val -12518"/>
              <a:gd name="adj2" fmla="val 81233"/>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tx1"/>
                </a:solidFill>
                <a:latin typeface="Hiragino Kaku Gothic Pro W3" panose="020B0300000000000000" pitchFamily="34" charset="-128"/>
                <a:ea typeface="Hiragino Kaku Gothic Pro W3" panose="020B0300000000000000" pitchFamily="34" charset="-128"/>
              </a:rPr>
              <a:t>あなたの推し研はなんですか？</a:t>
            </a:r>
          </a:p>
        </p:txBody>
      </p:sp>
      <p:sp>
        <p:nvSpPr>
          <p:cNvPr id="14" name="テキスト ボックス 13">
            <a:extLst>
              <a:ext uri="{FF2B5EF4-FFF2-40B4-BE49-F238E27FC236}">
                <a16:creationId xmlns:a16="http://schemas.microsoft.com/office/drawing/2014/main" id="{32A84B55-0C2B-A409-016F-F1CC8AD1A83E}"/>
              </a:ext>
            </a:extLst>
          </p:cNvPr>
          <p:cNvSpPr txBox="1"/>
          <p:nvPr/>
        </p:nvSpPr>
        <p:spPr>
          <a:xfrm>
            <a:off x="65710" y="1537246"/>
            <a:ext cx="1456171"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期待される効果</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10" name="テキスト ボックス 9">
            <a:extLst>
              <a:ext uri="{FF2B5EF4-FFF2-40B4-BE49-F238E27FC236}">
                <a16:creationId xmlns:a16="http://schemas.microsoft.com/office/drawing/2014/main" id="{054CFC1A-AF76-78DF-AB79-E4FA69483CCF}"/>
              </a:ext>
            </a:extLst>
          </p:cNvPr>
          <p:cNvSpPr txBox="1"/>
          <p:nvPr/>
        </p:nvSpPr>
        <p:spPr>
          <a:xfrm>
            <a:off x="6931" y="1845023"/>
            <a:ext cx="7487461" cy="2246769"/>
          </a:xfrm>
          <a:prstGeom prst="rect">
            <a:avLst/>
          </a:prstGeom>
          <a:noFill/>
        </p:spPr>
        <p:txBody>
          <a:bodyPr wrap="square" rtlCol="0">
            <a:spAutoFit/>
          </a:bodyPr>
          <a:lstStyle/>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1: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意欲向上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受験者は、「推し研対策」をすることとなり、過去の研究成果、発明・発見の</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どこがどうすごいのか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を調べ、自ら説明できるようなる。その時、発明・発見にいたる工夫や挑戦、もたらした社会的インパクトなどに感心、感銘を覚えること、さらには、「私もいつか、このような発見をしたい、このような発明をしたい」というように</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研究意欲が向上</a:t>
            </a:r>
            <a:r>
              <a:rPr kumimoji="1" lang="ja-JP" altLang="en-US" sz="1000">
                <a:latin typeface="Hiragino Kaku Gothic Pro W3" panose="020B0300000000000000" pitchFamily="34" charset="-128"/>
                <a:ea typeface="Hiragino Kaku Gothic Pro W3" panose="020B0300000000000000" pitchFamily="34" charset="-128"/>
              </a:rPr>
              <a:t>する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。つまり、意欲的な人材、イノベーション人材の養成につながる。現在の受験勉強では「正解を効率よく覚える」学習が優先され、アチーブメントモデルが育ちにくいであろうことに留意が必要</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大学に入学後、目標を失う学生はアチーブメントモデルが欠如している</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2.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価値多様性の向上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過去になされた達成は多様な観点から感銘を与えており、必ずしも論文成果とは関係がない。すなわちアチーブメントモデルの醸成は</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価値多様性の向上</a:t>
            </a:r>
            <a:r>
              <a:rPr kumimoji="1" lang="ja-JP" altLang="en-US" sz="1000">
                <a:latin typeface="Hiragino Kaku Gothic Pro W3" panose="020B0300000000000000" pitchFamily="34" charset="-128"/>
                <a:ea typeface="Hiragino Kaku Gothic Pro W3" panose="020B0300000000000000" pitchFamily="34" charset="-128"/>
              </a:rPr>
              <a:t>につながる。</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3.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研究の質の向上</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推し研」推進によって、過去の偉大な発見や発明がどのようなものであったか、そしてそれはどこがどう素晴らしかったのか、よく語られるようになる。つまりは、研究成果の質の議論が進むこととなる。いまのアカデミアの衰退の一因は、論文数や論文の被引用数などのいわゆる代替指標による評価があるが、「推し研」推進は、</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代替指標による評価の脱却</a:t>
            </a:r>
            <a:r>
              <a:rPr kumimoji="1" lang="ja-JP" altLang="en-US" sz="1000">
                <a:latin typeface="Hiragino Kaku Gothic Pro W3" panose="020B0300000000000000" pitchFamily="34" charset="-128"/>
                <a:ea typeface="Hiragino Kaku Gothic Pro W3" panose="020B0300000000000000" pitchFamily="34" charset="-128"/>
              </a:rPr>
              <a:t>につながり、研究の質を向上させる。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36" name="テキスト ボックス 35">
            <a:extLst>
              <a:ext uri="{FF2B5EF4-FFF2-40B4-BE49-F238E27FC236}">
                <a16:creationId xmlns:a16="http://schemas.microsoft.com/office/drawing/2014/main" id="{C94ABFA0-39FC-A091-914A-356E05A61109}"/>
              </a:ext>
            </a:extLst>
          </p:cNvPr>
          <p:cNvSpPr txBox="1"/>
          <p:nvPr/>
        </p:nvSpPr>
        <p:spPr>
          <a:xfrm>
            <a:off x="-6930" y="6504516"/>
            <a:ext cx="9143999" cy="230832"/>
          </a:xfrm>
          <a:prstGeom prst="rect">
            <a:avLst/>
          </a:prstGeom>
          <a:noFill/>
        </p:spPr>
        <p:txBody>
          <a:bodyPr wrap="square" rtlCol="0">
            <a:spAutoFit/>
          </a:bodyPr>
          <a:lstStyle/>
          <a:p>
            <a:r>
              <a:rPr kumimoji="1" lang="en-US" altLang="ja-JP" sz="900" dirty="0">
                <a:latin typeface="Hiragino Kaku Gothic Pro W3" panose="020B0300000000000000" pitchFamily="34" charset="-128"/>
                <a:ea typeface="Hiragino Kaku Gothic Pro W3" panose="020B0300000000000000" pitchFamily="34" charset="-128"/>
              </a:rPr>
              <a:t>*</a:t>
            </a:r>
            <a:r>
              <a:rPr kumimoji="1" lang="ja-JP" altLang="en-US" sz="900">
                <a:latin typeface="Hiragino Kaku Gothic Pro W3" panose="020B0300000000000000" pitchFamily="34" charset="-128"/>
                <a:ea typeface="Hiragino Kaku Gothic Pro W3" panose="020B0300000000000000" pitchFamily="34" charset="-128"/>
              </a:rPr>
              <a:t>学生に「学位があると有利」「経済的な支援が得られる」などと言って博士課程へ誘引すると、非意欲的な学生が増加して現場が疲弊</a:t>
            </a:r>
          </a:p>
        </p:txBody>
      </p:sp>
      <p:pic>
        <p:nvPicPr>
          <p:cNvPr id="21" name="図 20" descr="小さい, 屋内, 座る, テーブル が含まれている画像&#10;&#10;自動的に生成された説明">
            <a:extLst>
              <a:ext uri="{FF2B5EF4-FFF2-40B4-BE49-F238E27FC236}">
                <a16:creationId xmlns:a16="http://schemas.microsoft.com/office/drawing/2014/main" id="{D8C78CBE-1CB2-1F05-8399-4B62F5B06BEF}"/>
              </a:ext>
            </a:extLst>
          </p:cNvPr>
          <p:cNvPicPr>
            <a:picLocks noChangeAspect="1"/>
          </p:cNvPicPr>
          <p:nvPr/>
        </p:nvPicPr>
        <p:blipFill>
          <a:blip r:embed="rId5"/>
          <a:srcRect r="29259" b="34355"/>
          <a:stretch/>
        </p:blipFill>
        <p:spPr>
          <a:xfrm>
            <a:off x="7450011" y="4478837"/>
            <a:ext cx="1524578" cy="1310233"/>
          </a:xfrm>
          <a:prstGeom prst="rect">
            <a:avLst/>
          </a:prstGeom>
        </p:spPr>
      </p:pic>
      <p:sp>
        <p:nvSpPr>
          <p:cNvPr id="22" name="テキスト ボックス 21">
            <a:extLst>
              <a:ext uri="{FF2B5EF4-FFF2-40B4-BE49-F238E27FC236}">
                <a16:creationId xmlns:a16="http://schemas.microsoft.com/office/drawing/2014/main" id="{74782763-0CAA-79DC-9F44-371BFFAAD3E2}"/>
              </a:ext>
            </a:extLst>
          </p:cNvPr>
          <p:cNvSpPr txBox="1"/>
          <p:nvPr/>
        </p:nvSpPr>
        <p:spPr>
          <a:xfrm>
            <a:off x="5930154" y="459038"/>
            <a:ext cx="3291185" cy="307777"/>
          </a:xfrm>
          <a:prstGeom prst="rect">
            <a:avLst/>
          </a:prstGeom>
          <a:noFill/>
        </p:spPr>
        <p:txBody>
          <a:bodyPr wrap="square" rtlCol="0">
            <a:spAutoFit/>
          </a:bodyPr>
          <a:lstStyle/>
          <a:p>
            <a:r>
              <a:rPr kumimoji="1" lang="ja-JP" altLang="en-US" sz="1400" b="1">
                <a:solidFill>
                  <a:srgbClr val="FF0000"/>
                </a:solidFill>
              </a:rPr>
              <a:t>⭐️ アチーブメントモデルが意欲の基盤</a:t>
            </a:r>
          </a:p>
        </p:txBody>
      </p:sp>
      <p:sp>
        <p:nvSpPr>
          <p:cNvPr id="23" name="テキスト ボックス 22">
            <a:extLst>
              <a:ext uri="{FF2B5EF4-FFF2-40B4-BE49-F238E27FC236}">
                <a16:creationId xmlns:a16="http://schemas.microsoft.com/office/drawing/2014/main" id="{2E9556BB-0BE4-597B-FBD6-ED498B03805A}"/>
              </a:ext>
            </a:extLst>
          </p:cNvPr>
          <p:cNvSpPr txBox="1"/>
          <p:nvPr/>
        </p:nvSpPr>
        <p:spPr>
          <a:xfrm>
            <a:off x="7589528" y="4194896"/>
            <a:ext cx="1516825" cy="338554"/>
          </a:xfrm>
          <a:prstGeom prst="rect">
            <a:avLst/>
          </a:prstGeom>
          <a:noFill/>
        </p:spPr>
        <p:txBody>
          <a:bodyPr wrap="square" rtlCol="0">
            <a:spAutoFit/>
          </a:bodyPr>
          <a:lstStyle/>
          <a:p>
            <a:r>
              <a:rPr kumimoji="1" lang="ja-JP" altLang="en-US" sz="800">
                <a:latin typeface="Hiragino Kaku Gothic Pro W3" panose="020B0300000000000000" pitchFamily="34" charset="-128"/>
                <a:ea typeface="Hiragino Kaku Gothic Pro W3" panose="020B0300000000000000" pitchFamily="34" charset="-128"/>
              </a:rPr>
              <a:t>おしけん推進キャラクター「 おし犬のおっしー」</a:t>
            </a:r>
            <a:endParaRPr kumimoji="1" lang="en-US" altLang="ja-JP" sz="800" dirty="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FC82C8A8-D6F1-EECB-DD37-7D77CECA3434}"/>
              </a:ext>
            </a:extLst>
          </p:cNvPr>
          <p:cNvSpPr txBox="1"/>
          <p:nvPr/>
        </p:nvSpPr>
        <p:spPr>
          <a:xfrm>
            <a:off x="16204" y="6680831"/>
            <a:ext cx="9143999" cy="230832"/>
          </a:xfrm>
          <a:prstGeom prst="rect">
            <a:avLst/>
          </a:prstGeom>
          <a:noFill/>
        </p:spPr>
        <p:txBody>
          <a:bodyPr wrap="square" rtlCol="0">
            <a:spAutoFit/>
          </a:bodyPr>
          <a:lstStyle/>
          <a:p>
            <a:r>
              <a:rPr kumimoji="1" lang="en-US" altLang="ja-JP" sz="900" dirty="0">
                <a:latin typeface="Hiragino Kaku Gothic Pro W3" panose="020B0300000000000000" pitchFamily="34" charset="-128"/>
                <a:ea typeface="Hiragino Kaku Gothic Pro W3" panose="020B0300000000000000" pitchFamily="34" charset="-128"/>
              </a:rPr>
              <a:t>**</a:t>
            </a:r>
            <a:r>
              <a:rPr lang="ja-JP" altLang="en-US" sz="900">
                <a:latin typeface="Hiragino Kaku Gothic Pro W3" panose="020B0300000000000000" pitchFamily="34" charset="-128"/>
                <a:ea typeface="Hiragino Kaku Gothic Pro W3" panose="020B0300000000000000" pitchFamily="34" charset="-128"/>
              </a:rPr>
              <a:t>成功を収めた人々が、自分の成功を自分の努力や才能の結果だと考えて利己的に振る舞うことが、よりよい社会の実現を妨げになっていると指摘されている。</a:t>
            </a:r>
            <a:endParaRPr kumimoji="1" lang="ja-JP" altLang="en-US" sz="90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B9CFA516-5D9A-A013-788B-5A2ECF0D007D}"/>
              </a:ext>
            </a:extLst>
          </p:cNvPr>
          <p:cNvSpPr txBox="1"/>
          <p:nvPr/>
        </p:nvSpPr>
        <p:spPr>
          <a:xfrm>
            <a:off x="7736841" y="3152590"/>
            <a:ext cx="184731" cy="369332"/>
          </a:xfrm>
          <a:prstGeom prst="rect">
            <a:avLst/>
          </a:prstGeom>
          <a:noFill/>
        </p:spPr>
        <p:txBody>
          <a:bodyPr wrap="none" rtlCol="0">
            <a:spAutoFit/>
          </a:bodyPr>
          <a:lstStyle/>
          <a:p>
            <a:endParaRPr kumimoji="1" lang="ja-JP" altLang="en-US"/>
          </a:p>
        </p:txBody>
      </p:sp>
      <p:sp>
        <p:nvSpPr>
          <p:cNvPr id="11" name="テキスト ボックス 10">
            <a:extLst>
              <a:ext uri="{FF2B5EF4-FFF2-40B4-BE49-F238E27FC236}">
                <a16:creationId xmlns:a16="http://schemas.microsoft.com/office/drawing/2014/main" id="{32763E22-FB7F-2176-07F6-018490C75D80}"/>
              </a:ext>
            </a:extLst>
          </p:cNvPr>
          <p:cNvSpPr txBox="1"/>
          <p:nvPr/>
        </p:nvSpPr>
        <p:spPr>
          <a:xfrm>
            <a:off x="-30064" y="4327716"/>
            <a:ext cx="7177053" cy="2246769"/>
          </a:xfrm>
          <a:prstGeom prst="rect">
            <a:avLst/>
          </a:prstGeom>
          <a:noFill/>
        </p:spPr>
        <p:txBody>
          <a:bodyPr wrap="square">
            <a:spAutoFit/>
          </a:bodyPr>
          <a:lstStyle/>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4.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研究不正の抑止</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アチーブメントモデルをもって研究者になる人は研究不正をしないことが期待される。</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5. </a:t>
            </a:r>
            <a:r>
              <a:rPr kumimoji="1" lang="ja-JP" altLang="ja-JP" sz="1000" b="1">
                <a:highlight>
                  <a:srgbClr val="FFFF00"/>
                </a:highlight>
                <a:latin typeface="Hiragino Kaku Gothic Pro W3" panose="020B0300000000000000" pitchFamily="34" charset="-128"/>
                <a:ea typeface="Hiragino Kaku Gothic Pro W3" panose="020B0300000000000000" pitchFamily="34" charset="-128"/>
              </a:rPr>
              <a:t>研究活動への社会的理解の亢進と研究の活性化 </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何か新しい発見か発明をしようとする研究活動、そしてそれを通じて人を育てて社会に送り出す教育活動は、必ずしも一般社会に正しく理解されていない。「推し研」が広まり、多くの人が就職活動の面接対策などをするようになれば、「研究者は、何か新しい発見か発明をするために研究をしている」ということが、広く社会的に理解されるようになり、日本の教育・研究の活性化につながる。</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大学への寄付金の増加</a:t>
            </a:r>
            <a:r>
              <a:rPr kumimoji="1" lang="ja-JP" altLang="en-US" sz="1000">
                <a:latin typeface="Hiragino Kaku Gothic Pro W3" panose="020B0300000000000000" pitchFamily="34" charset="-128"/>
                <a:ea typeface="Hiragino Kaku Gothic Pro W3" panose="020B0300000000000000" pitchFamily="34" charset="-128"/>
              </a:rPr>
              <a:t>も期待される。</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6: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イノベーションが起きやすい社会の実現</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研究では新しい発見や発明をすることが重要であることは、必ずしも一般的に広く理解されている訳ではない。推し研対策をした人は、新しい発見や発明をすることが大事だということを自然と理解し、身につけることになる。新しい発見や発明が重要であるとの価値観を身につけた人が増えれば、</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日本のあちこちで大小のイノベーションが起きやすくなる</a:t>
            </a:r>
            <a:r>
              <a:rPr kumimoji="1" lang="ja-JP" altLang="en-US" sz="1000">
                <a:latin typeface="Hiragino Kaku Gothic Pro W3" panose="020B0300000000000000" pitchFamily="34" charset="-128"/>
                <a:ea typeface="Hiragino Kaku Gothic Pro W3" panose="020B0300000000000000" pitchFamily="34" charset="-128"/>
              </a:rPr>
              <a:t>。</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rPr>
              <a:t>7. </a:t>
            </a:r>
            <a:r>
              <a:rPr kumimoji="1" lang="ja-JP" altLang="en-US" sz="1000" b="1">
                <a:highlight>
                  <a:srgbClr val="FFFF00"/>
                </a:highlight>
                <a:latin typeface="Hiragino Kaku Gothic Pro W3" panose="020B0300000000000000" pitchFamily="34" charset="-128"/>
                <a:ea typeface="Hiragino Kaku Gothic Pro W3" panose="020B0300000000000000" pitchFamily="34" charset="-128"/>
              </a:rPr>
              <a:t>社会の改善</a:t>
            </a:r>
            <a:endParaRPr kumimoji="1" lang="en-US" altLang="ja-JP" sz="10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000">
                <a:latin typeface="Hiragino Kaku Gothic Pro W3" panose="020B0300000000000000" pitchFamily="34" charset="-128"/>
                <a:ea typeface="Hiragino Kaku Gothic Pro W3" panose="020B0300000000000000" pitchFamily="34" charset="-128"/>
              </a:rPr>
              <a:t>アチーブメントモデルは、科学の進歩や社会の改善に貢献したものであると期待される。すなわちアチーブメントモデルをもった人材が増えれば、能力主義の弊害</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が打破され、</a:t>
            </a:r>
            <a:r>
              <a:rPr kumimoji="1" lang="ja-JP" altLang="en-US" sz="1000">
                <a:solidFill>
                  <a:srgbClr val="FF0000"/>
                </a:solidFill>
                <a:latin typeface="Hiragino Kaku Gothic Pro W3" panose="020B0300000000000000" pitchFamily="34" charset="-128"/>
                <a:ea typeface="Hiragino Kaku Gothic Pro W3" panose="020B0300000000000000" pitchFamily="34" charset="-128"/>
              </a:rPr>
              <a:t>よりよい社会の実現</a:t>
            </a:r>
            <a:r>
              <a:rPr kumimoji="1" lang="ja-JP" altLang="en-US" sz="1000">
                <a:latin typeface="Hiragino Kaku Gothic Pro W3" panose="020B0300000000000000" pitchFamily="34" charset="-128"/>
                <a:ea typeface="Hiragino Kaku Gothic Pro W3" panose="020B0300000000000000" pitchFamily="34" charset="-128"/>
              </a:rPr>
              <a:t>につながる。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12" name="テキスト ボックス 11">
            <a:extLst>
              <a:ext uri="{FF2B5EF4-FFF2-40B4-BE49-F238E27FC236}">
                <a16:creationId xmlns:a16="http://schemas.microsoft.com/office/drawing/2014/main" id="{C6ED5505-51D1-0EB0-25A5-7C093037C5DD}"/>
              </a:ext>
            </a:extLst>
          </p:cNvPr>
          <p:cNvSpPr txBox="1"/>
          <p:nvPr/>
        </p:nvSpPr>
        <p:spPr>
          <a:xfrm>
            <a:off x="65709" y="4019939"/>
            <a:ext cx="4077666"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その他期待される効果</a:t>
            </a:r>
            <a:r>
              <a:rPr kumimoji="1" lang="en-US" altLang="ja-JP" sz="1400">
                <a:latin typeface="Hiragino Kaku Gothic Pro W3" panose="020B0300000000000000" pitchFamily="34" charset="-128"/>
                <a:ea typeface="Hiragino Kaku Gothic Pro W3" panose="020B0300000000000000" pitchFamily="34" charset="-128"/>
              </a:rPr>
              <a:t> (</a:t>
            </a:r>
            <a:r>
              <a:rPr kumimoji="1" lang="ja-JP" altLang="en-US" sz="1400">
                <a:latin typeface="Hiragino Kaku Gothic Pro W3" panose="020B0300000000000000" pitchFamily="34" charset="-128"/>
                <a:ea typeface="Hiragino Kaku Gothic Pro W3" panose="020B0300000000000000" pitchFamily="34" charset="-128"/>
              </a:rPr>
              <a:t>コア教育研究環境以外</a:t>
            </a:r>
            <a:r>
              <a:rPr kumimoji="1" lang="en-US" altLang="ja-JP" sz="1400">
                <a:latin typeface="Hiragino Kaku Gothic Pro W3" panose="020B0300000000000000" pitchFamily="34" charset="-128"/>
                <a:ea typeface="Hiragino Kaku Gothic Pro W3" panose="020B0300000000000000" pitchFamily="34" charset="-128"/>
              </a:rPr>
              <a:t>)</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5" name="テキスト ボックス 4">
            <a:extLst>
              <a:ext uri="{FF2B5EF4-FFF2-40B4-BE49-F238E27FC236}">
                <a16:creationId xmlns:a16="http://schemas.microsoft.com/office/drawing/2014/main" id="{A9827864-81CF-4CEF-8965-FCDE4F64F961}"/>
              </a:ext>
            </a:extLst>
          </p:cNvPr>
          <p:cNvSpPr txBox="1"/>
          <p:nvPr/>
        </p:nvSpPr>
        <p:spPr>
          <a:xfrm>
            <a:off x="7357199" y="5991449"/>
            <a:ext cx="1569660" cy="369332"/>
          </a:xfrm>
          <a:prstGeom prst="rect">
            <a:avLst/>
          </a:prstGeom>
          <a:noFill/>
        </p:spPr>
        <p:txBody>
          <a:bodyPr wrap="none" rtlCol="0">
            <a:spAutoFit/>
          </a:bodyPr>
          <a:lstStyle/>
          <a:p>
            <a:r>
              <a:rPr kumimoji="1" lang="ja-JP" altLang="en-US">
                <a:highlight>
                  <a:srgbClr val="FFFF00"/>
                </a:highlight>
              </a:rPr>
              <a:t>科学技術立国</a:t>
            </a:r>
          </a:p>
        </p:txBody>
      </p:sp>
    </p:spTree>
    <p:extLst>
      <p:ext uri="{BB962C8B-B14F-4D97-AF65-F5344CB8AC3E}">
        <p14:creationId xmlns:p14="http://schemas.microsoft.com/office/powerpoint/2010/main" val="325810115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A05FF-8419-3690-B1C8-D03C977881D1}"/>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660E0CD-C9D9-F624-D746-B6624358D333}"/>
              </a:ext>
            </a:extLst>
          </p:cNvPr>
          <p:cNvSpPr txBox="1"/>
          <p:nvPr/>
        </p:nvSpPr>
        <p:spPr>
          <a:xfrm>
            <a:off x="0" y="-4942"/>
            <a:ext cx="9144000" cy="518400"/>
          </a:xfrm>
          <a:prstGeom prst="rect">
            <a:avLst/>
          </a:prstGeom>
          <a:solidFill>
            <a:srgbClr val="7030A0"/>
          </a:solidFill>
        </p:spPr>
        <p:txBody>
          <a:bodyPr vert="horz" lIns="91440" tIns="45720" rIns="91440" bIns="45720" rtlCol="0" anchor="ctr">
            <a:noAutofit/>
          </a:bodyPr>
          <a:lstStyle>
            <a:defPPr>
              <a:defRPr lang="en-US"/>
            </a:defPPr>
            <a:lvl1pPr defTabSz="914400">
              <a:lnSpc>
                <a:spcPct val="90000"/>
              </a:lnSpc>
              <a:spcBef>
                <a:spcPct val="0"/>
              </a:spcBef>
              <a:buNone/>
              <a:defRPr kumimoji="1" sz="3200">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sz="2400" dirty="0"/>
              <a:t>F. </a:t>
            </a:r>
            <a:r>
              <a:rPr lang="ja-JP" altLang="en-US" sz="2400"/>
              <a:t>研究人材の保有技術・経験の可視化</a:t>
            </a:r>
            <a:r>
              <a:rPr lang="ja-JP" altLang="en-US"/>
              <a:t>　</a:t>
            </a:r>
          </a:p>
        </p:txBody>
      </p:sp>
      <p:sp>
        <p:nvSpPr>
          <p:cNvPr id="8" name="テキスト ボックス 7">
            <a:extLst>
              <a:ext uri="{FF2B5EF4-FFF2-40B4-BE49-F238E27FC236}">
                <a16:creationId xmlns:a16="http://schemas.microsoft.com/office/drawing/2014/main" id="{5293DFE5-ED82-CF35-88E8-90130600EB45}"/>
              </a:ext>
            </a:extLst>
          </p:cNvPr>
          <p:cNvSpPr txBox="1"/>
          <p:nvPr/>
        </p:nvSpPr>
        <p:spPr>
          <a:xfrm>
            <a:off x="1409653" y="8408956"/>
            <a:ext cx="7177053" cy="3231654"/>
          </a:xfrm>
          <a:prstGeom prst="rect">
            <a:avLst/>
          </a:prstGeom>
          <a:noFill/>
        </p:spPr>
        <p:txBody>
          <a:bodyPr wrap="square" rtlCol="0">
            <a:spAutoFit/>
          </a:bodyPr>
          <a:lstStyle/>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1: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科学的素養の涵養</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受験者は「推し研対策」において、過去の研究成果、発明・発見の</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どこがどうすごいのか</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を調べ、自ら説明できるようなる。対策をするうちに、「進歩が重要」という研究において当たり前のことが自然と体得される。すなわち科学的素養の</a:t>
            </a:r>
            <a:r>
              <a:rPr kumimoji="1" lang="en-US" altLang="ja-JP" sz="1200" dirty="0">
                <a:latin typeface="Hiragino Kaku Gothic Pro W3" panose="020B0300000000000000" pitchFamily="34" charset="-128"/>
                <a:ea typeface="Hiragino Kaku Gothic Pro W3" panose="020B0300000000000000" pitchFamily="34" charset="-128"/>
              </a:rPr>
              <a:t>4</a:t>
            </a:r>
            <a:r>
              <a:rPr kumimoji="1" lang="ja-JP" altLang="en-US" sz="1200">
                <a:latin typeface="Hiragino Kaku Gothic Pro W3" panose="020B0300000000000000" pitchFamily="34" charset="-128"/>
                <a:ea typeface="Hiragino Kaku Gothic Pro W3" panose="020B0300000000000000" pitchFamily="34" charset="-128"/>
              </a:rPr>
              <a:t>番目「研究の進歩主義の理解と実践」の修得につながる。「進歩が大事、発明・発見が重要」という価値観は、当たり前のことではないことには注意が必要。</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2: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「研究成果の質」について考える社会風土の醸成</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アカデミアにおいてさえ、論文数や被引用数によって評価することや、論文数を学位要件にすることが一般的であり、成果の質について考える機会が極めて限定されている。賞の授与理由が「別の賞の受賞」であることも見られる。推し研の推進によって、どのような研究成果が良い成果か考えるようになる社会風土が醸成される。</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3.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研究に対する社会的理解の亢進</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多くの人が推し研を問われる経験をすることになる。これにより「研究活動が何か新しい発見や技術の開発を目指す知的生産活動である」ことについての、社会的理解が亢進し、</a:t>
            </a:r>
            <a:endParaRPr kumimoji="1" lang="en-US" altLang="ja-JP" sz="1200" dirty="0">
              <a:latin typeface="Hiragino Kaku Gothic Pro W3" panose="020B0300000000000000" pitchFamily="34" charset="-128"/>
              <a:ea typeface="Hiragino Kaku Gothic Pro W3" panose="020B0300000000000000" pitchFamily="34" charset="-128"/>
            </a:endParaRPr>
          </a:p>
          <a:p>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4. </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研究意欲の向上</a:t>
            </a:r>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研究不正の抑制</a:t>
            </a:r>
            <a:r>
              <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rPr>
              <a:t>)</a:t>
            </a:r>
            <a:r>
              <a:rPr kumimoji="1" lang="ja-JP" altLang="en-US" sz="1200" b="1">
                <a:highlight>
                  <a:srgbClr val="FFFF00"/>
                </a:highlight>
                <a:latin typeface="Hiragino Kaku Gothic Pro W3" panose="020B0300000000000000" pitchFamily="34" charset="-128"/>
                <a:ea typeface="Hiragino Kaku Gothic Pro W3" panose="020B0300000000000000" pitchFamily="34" charset="-128"/>
              </a:rPr>
              <a:t>、イノベーション人材の養成</a:t>
            </a:r>
            <a:endParaRPr kumimoji="1" lang="en-US" altLang="ja-JP" sz="1200" b="1" dirty="0">
              <a:highlight>
                <a:srgbClr val="FFFF00"/>
              </a:highlight>
              <a:latin typeface="Hiragino Kaku Gothic Pro W3" panose="020B0300000000000000" pitchFamily="34" charset="-128"/>
              <a:ea typeface="Hiragino Kaku Gothic Pro W3" panose="020B0300000000000000" pitchFamily="34" charset="-128"/>
            </a:endParaRPr>
          </a:p>
          <a:p>
            <a:r>
              <a:rPr kumimoji="1" lang="ja-JP" altLang="en-US" sz="1200">
                <a:latin typeface="Hiragino Kaku Gothic Pro W3" panose="020B0300000000000000" pitchFamily="34" charset="-128"/>
                <a:ea typeface="Hiragino Kaku Gothic Pro W3" panose="020B0300000000000000" pitchFamily="34" charset="-128"/>
              </a:rPr>
              <a:t>「私もいつか、このような発見をしたい、このような発明をしたい」というように研究意欲が向上し、学習意欲が向上する。研究意欲の向上は、研究不正抑制にもつながる。面接実施側は、面接によって意欲が高まった学生を採用でき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sp>
        <p:nvSpPr>
          <p:cNvPr id="22" name="テキスト ボックス 21">
            <a:extLst>
              <a:ext uri="{FF2B5EF4-FFF2-40B4-BE49-F238E27FC236}">
                <a16:creationId xmlns:a16="http://schemas.microsoft.com/office/drawing/2014/main" id="{435086FA-891D-74A0-D6DB-BBE20B24C430}"/>
              </a:ext>
            </a:extLst>
          </p:cNvPr>
          <p:cNvSpPr txBox="1"/>
          <p:nvPr/>
        </p:nvSpPr>
        <p:spPr>
          <a:xfrm>
            <a:off x="6236677" y="205681"/>
            <a:ext cx="2963698" cy="307777"/>
          </a:xfrm>
          <a:prstGeom prst="rect">
            <a:avLst/>
          </a:prstGeom>
          <a:noFill/>
        </p:spPr>
        <p:txBody>
          <a:bodyPr wrap="square" rtlCol="0">
            <a:spAutoFit/>
          </a:bodyPr>
          <a:lstStyle/>
          <a:p>
            <a:r>
              <a:rPr kumimoji="1" lang="ja-JP" altLang="en-US" sz="1400" b="1">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様々な技術へのリーチを容易に</a:t>
            </a:r>
          </a:p>
        </p:txBody>
      </p:sp>
      <p:sp>
        <p:nvSpPr>
          <p:cNvPr id="11" name="テキスト ボックス 10">
            <a:extLst>
              <a:ext uri="{FF2B5EF4-FFF2-40B4-BE49-F238E27FC236}">
                <a16:creationId xmlns:a16="http://schemas.microsoft.com/office/drawing/2014/main" id="{B691EAD8-23C0-9A63-5C8A-106AF5941C63}"/>
              </a:ext>
            </a:extLst>
          </p:cNvPr>
          <p:cNvSpPr txBox="1"/>
          <p:nvPr/>
        </p:nvSpPr>
        <p:spPr>
          <a:xfrm>
            <a:off x="0" y="595322"/>
            <a:ext cx="9144000" cy="2000548"/>
          </a:xfrm>
          <a:prstGeom prst="rect">
            <a:avLst/>
          </a:prstGeom>
          <a:no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課題</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教員の研究対象や 研究実績 を公開する仕組みはよくあるが、どのような技術や経験を保有しているかに関しては、直接的には公開されていないことがほとんどであり、何か特定の研究技術を持っている人を探す場合に効率良く探しだすことが困難である。また機器オペレーターの技術レベル向上と、保有能力の積極的活用を促すために、技術レベルを認定する制度と機器使用経験実績を公開する仕組みが必要である。</a:t>
            </a:r>
            <a:endParaRPr kumimoji="1" lang="en-US" altLang="ja-JP" sz="1200" dirty="0">
              <a:latin typeface="Hiragino Kaku Gothic Pro W3" panose="020B0300000000000000" pitchFamily="34" charset="-128"/>
              <a:ea typeface="Hiragino Kaku Gothic Pro W3" panose="020B0300000000000000" pitchFamily="34" charset="-128"/>
            </a:endParaRPr>
          </a:p>
          <a:p>
            <a:endParaRPr kumimoji="1" lang="en-US" altLang="ja-JP" sz="1200" b="1" dirty="0">
              <a:latin typeface="Hiragino Kaku Gothic Pro W3" panose="020B0300000000000000" pitchFamily="34" charset="-128"/>
              <a:ea typeface="Hiragino Kaku Gothic Pro W3" panose="020B0300000000000000" pitchFamily="34" charset="-128"/>
            </a:endParaRPr>
          </a:p>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アクション</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200" b="1">
                <a:latin typeface="Hiragino Kaku Gothic Pro W3" panose="020B0300000000000000" pitchFamily="34" charset="-128"/>
                <a:ea typeface="Hiragino Kaku Gothic Pro W3" panose="020B0300000000000000" pitchFamily="34" charset="-128"/>
              </a:rPr>
              <a:t> </a:t>
            </a:r>
            <a:endParaRPr kumimoji="1" lang="en-US" altLang="ja-JP" sz="1200" b="1">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研究人材に研究技術をぶら下げるのではなく、研究技術・研究機器に人材をぶら下げた研究技術・研究機器データベースシステム</a:t>
            </a:r>
            <a:r>
              <a:rPr kumimoji="1" lang="en-US" altLang="ja-JP" sz="1200" dirty="0" err="1">
                <a:latin typeface="Hiragino Kaku Gothic Pro W3" panose="020B0300000000000000" pitchFamily="34" charset="-128"/>
                <a:ea typeface="Hiragino Kaku Gothic Pro W3" panose="020B0300000000000000" pitchFamily="34" charset="-128"/>
              </a:rPr>
              <a:t>TechFace</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仮称</a:t>
            </a:r>
            <a:r>
              <a:rPr kumimoji="1" lang="en-US" altLang="ja-JP" sz="1200" dirty="0">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を整備し、保有技術・機器を学内外に公開する。</a:t>
            </a:r>
            <a:endParaRPr kumimoji="1" lang="en-US" altLang="ja-JP" sz="1200">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研究技術レベルとレベル認定方法を整理する。</a:t>
            </a:r>
            <a:endParaRPr kumimoji="1" lang="en-US" altLang="ja-JP" sz="1200">
              <a:latin typeface="Hiragino Kaku Gothic Pro W3" panose="020B0300000000000000" pitchFamily="34" charset="-128"/>
              <a:ea typeface="Hiragino Kaku Gothic Pro W3" panose="020B0300000000000000" pitchFamily="34" charset="-128"/>
            </a:endParaRPr>
          </a:p>
          <a:p>
            <a:r>
              <a:rPr kumimoji="1" lang="ja-JP" altLang="en-US" sz="1200" b="1">
                <a:latin typeface="Hiragino Kaku Gothic Pro W3" panose="020B0300000000000000" pitchFamily="34" charset="-128"/>
                <a:ea typeface="Hiragino Kaku Gothic Pro W3" panose="020B0300000000000000" pitchFamily="34" charset="-128"/>
              </a:rPr>
              <a:t>・</a:t>
            </a:r>
            <a:r>
              <a:rPr kumimoji="1" lang="ja-JP" altLang="en-US" sz="1200">
                <a:latin typeface="Hiragino Kaku Gothic Pro W3" panose="020B0300000000000000" pitchFamily="34" charset="-128"/>
                <a:ea typeface="Hiragino Kaku Gothic Pro W3" panose="020B0300000000000000" pitchFamily="34" charset="-128"/>
              </a:rPr>
              <a:t>機器使用経験実績を記録、公開する仕組みを整備する。</a:t>
            </a:r>
            <a:endParaRPr kumimoji="1" lang="en-US" altLang="ja-JP" sz="1200" dirty="0">
              <a:latin typeface="Hiragino Kaku Gothic Pro W3" panose="020B0300000000000000" pitchFamily="34" charset="-128"/>
              <a:ea typeface="Hiragino Kaku Gothic Pro W3" panose="020B0300000000000000" pitchFamily="34" charset="-128"/>
            </a:endParaRPr>
          </a:p>
        </p:txBody>
      </p:sp>
      <p:sp>
        <p:nvSpPr>
          <p:cNvPr id="16" name="テキスト ボックス 15">
            <a:extLst>
              <a:ext uri="{FF2B5EF4-FFF2-40B4-BE49-F238E27FC236}">
                <a16:creationId xmlns:a16="http://schemas.microsoft.com/office/drawing/2014/main" id="{22FBA81C-E0FB-0BF4-0A4F-9DB19C304019}"/>
              </a:ext>
            </a:extLst>
          </p:cNvPr>
          <p:cNvSpPr txBox="1"/>
          <p:nvPr/>
        </p:nvSpPr>
        <p:spPr>
          <a:xfrm>
            <a:off x="168584" y="2964620"/>
            <a:ext cx="4488475"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1. </a:t>
            </a:r>
            <a:r>
              <a:rPr kumimoji="1" lang="ja-JP" altLang="en-US" sz="900" b="1" u="sng">
                <a:latin typeface="Hiragino Kaku Gothic Pro W3" panose="020B0300000000000000" pitchFamily="34" charset="-128"/>
                <a:ea typeface="Hiragino Kaku Gothic Pro W3" panose="020B0300000000000000" pitchFamily="34" charset="-128"/>
              </a:rPr>
              <a:t>共同研究の促進</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誰がどのような技術を持っているかが可視化されれば、学内外の共同研究が促進される。</a:t>
            </a:r>
          </a:p>
        </p:txBody>
      </p:sp>
      <p:sp>
        <p:nvSpPr>
          <p:cNvPr id="17" name="テキスト ボックス 16">
            <a:extLst>
              <a:ext uri="{FF2B5EF4-FFF2-40B4-BE49-F238E27FC236}">
                <a16:creationId xmlns:a16="http://schemas.microsoft.com/office/drawing/2014/main" id="{4BC22D4A-B0AD-8EEA-B570-991AC7B946C4}"/>
              </a:ext>
            </a:extLst>
          </p:cNvPr>
          <p:cNvSpPr txBox="1"/>
          <p:nvPr/>
        </p:nvSpPr>
        <p:spPr>
          <a:xfrm>
            <a:off x="168584" y="3356711"/>
            <a:ext cx="4488476" cy="369332"/>
          </a:xfrm>
          <a:prstGeom prst="rect">
            <a:avLst/>
          </a:prstGeom>
          <a:solidFill>
            <a:schemeClr val="bg1">
              <a:lumMod val="85000"/>
            </a:schemeClr>
          </a:solidFill>
          <a:ln>
            <a:solidFill>
              <a:schemeClr val="tx1"/>
            </a:solidFill>
          </a:ln>
        </p:spPr>
        <p:txBody>
          <a:bodyPr wrap="square" rtlCol="0">
            <a:spAutoFit/>
          </a:bodyPr>
          <a:lstStyle>
            <a:defPPr>
              <a:defRPr lang="ja-JP"/>
            </a:defPPr>
          </a:lstStyle>
          <a:p>
            <a:pPr marL="135003" indent="-342909"/>
            <a:r>
              <a:rPr lang="en-US" altLang="ja-JP" sz="900" b="1" u="sng" dirty="0">
                <a:latin typeface="Hiragino Kaku Gothic Pro W3" panose="020B0300000000000000" pitchFamily="34" charset="-128"/>
                <a:ea typeface="Hiragino Kaku Gothic Pro W3" panose="020B0300000000000000" pitchFamily="34" charset="-128"/>
              </a:rPr>
              <a:t>2. </a:t>
            </a:r>
            <a:r>
              <a:rPr kumimoji="1" lang="ja-JP" altLang="en-US" sz="900" b="1" u="sng">
                <a:latin typeface="Hiragino Kaku Gothic Pro W3" panose="020B0300000000000000" pitchFamily="34" charset="-128"/>
                <a:ea typeface="Hiragino Kaku Gothic Pro W3" panose="020B0300000000000000" pitchFamily="34" charset="-128"/>
              </a:rPr>
              <a:t>効率の良い研究の実施</a:t>
            </a:r>
            <a:r>
              <a:rPr lang="en-US" altLang="ja-JP" sz="900" dirty="0">
                <a:latin typeface="Hiragino Kaku Gothic Pro W3" panose="020B0300000000000000" pitchFamily="34" charset="-128"/>
                <a:ea typeface="Hiragino Kaku Gothic Pro W3" panose="020B0300000000000000" pitchFamily="34" charset="-128"/>
              </a:rPr>
              <a:t> </a:t>
            </a:r>
            <a:r>
              <a:rPr lang="ja-JP" altLang="en-US" sz="900">
                <a:latin typeface="Hiragino Kaku Gothic Pro W3" panose="020B0300000000000000" pitchFamily="34" charset="-128"/>
                <a:ea typeface="Hiragino Kaku Gothic Pro W3" panose="020B0300000000000000" pitchFamily="34" charset="-128"/>
              </a:rPr>
              <a:t>技術へのリーチが容易になれば、効率良く研究が進んで成果が得られやすくなる。</a:t>
            </a:r>
            <a:endParaRPr lang="en-US" altLang="ja-JP" sz="900" dirty="0">
              <a:latin typeface="Hiragino Kaku Gothic Pro W3" panose="020B0300000000000000" pitchFamily="34" charset="-128"/>
              <a:ea typeface="Hiragino Kaku Gothic Pro W3" panose="020B0300000000000000" pitchFamily="34" charset="-128"/>
            </a:endParaRPr>
          </a:p>
        </p:txBody>
      </p:sp>
      <p:sp>
        <p:nvSpPr>
          <p:cNvPr id="19" name="テキスト ボックス 18">
            <a:extLst>
              <a:ext uri="{FF2B5EF4-FFF2-40B4-BE49-F238E27FC236}">
                <a16:creationId xmlns:a16="http://schemas.microsoft.com/office/drawing/2014/main" id="{8EC011F7-4956-8165-2CAA-DBB561C50EEE}"/>
              </a:ext>
            </a:extLst>
          </p:cNvPr>
          <p:cNvSpPr txBox="1"/>
          <p:nvPr/>
        </p:nvSpPr>
        <p:spPr>
          <a:xfrm>
            <a:off x="168584" y="3760607"/>
            <a:ext cx="4488475"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3. </a:t>
            </a:r>
            <a:r>
              <a:rPr kumimoji="1" lang="ja-JP" altLang="en-US" sz="900" b="1" u="sng">
                <a:latin typeface="Hiragino Kaku Gothic Pro W3" panose="020B0300000000000000" pitchFamily="34" charset="-128"/>
                <a:ea typeface="Hiragino Kaku Gothic Pro W3" panose="020B0300000000000000" pitchFamily="34" charset="-128"/>
              </a:rPr>
              <a:t>論文の被引用数の増加</a:t>
            </a:r>
            <a:r>
              <a:rPr lang="en-US" altLang="ja-JP" dirty="0">
                <a:latin typeface="Hiragino Kaku Gothic Pro W3" panose="020B0300000000000000" pitchFamily="34" charset="-128"/>
                <a:ea typeface="Hiragino Kaku Gothic Pro W3" panose="020B0300000000000000" pitchFamily="34" charset="-128"/>
              </a:rPr>
              <a:t> </a:t>
            </a:r>
            <a:r>
              <a:rPr lang="ja-JP" altLang="en-US">
                <a:latin typeface="Hiragino Kaku Gothic Pro W3" panose="020B0300000000000000" pitchFamily="34" charset="-128"/>
                <a:ea typeface="Hiragino Kaku Gothic Pro W3" panose="020B0300000000000000" pitchFamily="34" charset="-128"/>
              </a:rPr>
              <a:t>技術・機器の利用に際しては、関連する文献の引用を求めることが普通である。すなわち技術活用を通じて、</a:t>
            </a:r>
            <a:r>
              <a:rPr lang="ja-JP" altLang="en-US">
                <a:solidFill>
                  <a:srgbClr val="FF0000"/>
                </a:solidFill>
                <a:latin typeface="Hiragino Kaku Gothic Pro W3" panose="020B0300000000000000" pitchFamily="34" charset="-128"/>
                <a:ea typeface="Hiragino Kaku Gothic Pro W3" panose="020B0300000000000000" pitchFamily="34" charset="-128"/>
              </a:rPr>
              <a:t>被引用数の高い論文が増加</a:t>
            </a:r>
            <a:r>
              <a:rPr lang="ja-JP" altLang="en-US">
                <a:latin typeface="Hiragino Kaku Gothic Pro W3" panose="020B0300000000000000" pitchFamily="34" charset="-128"/>
                <a:ea typeface="Hiragino Kaku Gothic Pro W3" panose="020B0300000000000000" pitchFamily="34" charset="-128"/>
              </a:rPr>
              <a:t>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0" name="テキスト ボックス 19">
            <a:extLst>
              <a:ext uri="{FF2B5EF4-FFF2-40B4-BE49-F238E27FC236}">
                <a16:creationId xmlns:a16="http://schemas.microsoft.com/office/drawing/2014/main" id="{ECC481DA-253E-F967-624D-B6B51865BE43}"/>
              </a:ext>
            </a:extLst>
          </p:cNvPr>
          <p:cNvSpPr txBox="1"/>
          <p:nvPr/>
        </p:nvSpPr>
        <p:spPr>
          <a:xfrm>
            <a:off x="168584" y="4302218"/>
            <a:ext cx="4488476" cy="369332"/>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4. </a:t>
            </a:r>
            <a:r>
              <a:rPr kumimoji="1" lang="ja-JP" altLang="en-US" sz="900" b="1" u="sng">
                <a:latin typeface="Hiragino Kaku Gothic Pro W3" panose="020B0300000000000000" pitchFamily="34" charset="-128"/>
                <a:ea typeface="Hiragino Kaku Gothic Pro W3" panose="020B0300000000000000" pitchFamily="34" charset="-128"/>
              </a:rPr>
              <a:t>オペレーターの技術力向上</a:t>
            </a:r>
            <a:r>
              <a:rPr kumimoji="1" lang="en-US" altLang="ja-JP" sz="900" dirty="0">
                <a:latin typeface="Hiragino Kaku Gothic Pro W3" panose="020B0300000000000000" pitchFamily="34" charset="-128"/>
                <a:ea typeface="Hiragino Kaku Gothic Pro W3" panose="020B0300000000000000" pitchFamily="34" charset="-128"/>
              </a:rPr>
              <a:t> </a:t>
            </a:r>
            <a:r>
              <a:rPr kumimoji="1" lang="ja-JP" altLang="en-US" sz="900">
                <a:latin typeface="Hiragino Kaku Gothic Pro W3" panose="020B0300000000000000" pitchFamily="34" charset="-128"/>
                <a:ea typeface="Hiragino Kaku Gothic Pro W3" panose="020B0300000000000000" pitchFamily="34" charset="-128"/>
              </a:rPr>
              <a:t>保有技術が可視化されれば、オペレーターが保有技術を向上させるインセンティブが増加し、</a:t>
            </a:r>
            <a:r>
              <a:rPr kumimoji="1" lang="ja-JP" altLang="en-US" sz="900" b="1">
                <a:solidFill>
                  <a:srgbClr val="FF0000"/>
                </a:solidFill>
                <a:latin typeface="Hiragino Kaku Gothic Pro W3" panose="020B0300000000000000" pitchFamily="34" charset="-128"/>
                <a:ea typeface="Hiragino Kaku Gothic Pro W3" panose="020B0300000000000000" pitchFamily="34" charset="-128"/>
              </a:rPr>
              <a:t>技術力が向上</a:t>
            </a:r>
            <a:r>
              <a:rPr kumimoji="1" lang="ja-JP" altLang="en-US" sz="900">
                <a:latin typeface="Hiragino Kaku Gothic Pro W3" panose="020B0300000000000000" pitchFamily="34" charset="-128"/>
                <a:ea typeface="Hiragino Kaku Gothic Pro W3" panose="020B0300000000000000" pitchFamily="34" charset="-128"/>
              </a:rPr>
              <a:t>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26" name="テキスト ボックス 25">
            <a:extLst>
              <a:ext uri="{FF2B5EF4-FFF2-40B4-BE49-F238E27FC236}">
                <a16:creationId xmlns:a16="http://schemas.microsoft.com/office/drawing/2014/main" id="{3D8B402D-E716-B9B1-098C-E4C8372BA9B4}"/>
              </a:ext>
            </a:extLst>
          </p:cNvPr>
          <p:cNvSpPr txBox="1"/>
          <p:nvPr/>
        </p:nvSpPr>
        <p:spPr>
          <a:xfrm>
            <a:off x="4759203" y="3311609"/>
            <a:ext cx="4363847" cy="2970044"/>
          </a:xfrm>
          <a:prstGeom prst="rect">
            <a:avLst/>
          </a:prstGeom>
          <a:noFill/>
        </p:spPr>
        <p:txBody>
          <a:bodyPr wrap="square" rtlCol="0">
            <a:spAutoFit/>
          </a:bodyPr>
          <a:lstStyle/>
          <a:p>
            <a:r>
              <a:rPr kumimoji="1" lang="ja-JP" altLang="en-US" sz="1100">
                <a:latin typeface="Hiragino Kaku Gothic Pro W3" panose="020B0300000000000000" pitchFamily="34" charset="-128"/>
                <a:ea typeface="Hiragino Kaku Gothic Pro W3" panose="020B0300000000000000" pitchFamily="34" charset="-128"/>
              </a:rPr>
              <a:t>以下のように、技術に関する具体的な項目を設けて、技術レベル認定を行う。</a:t>
            </a:r>
            <a:endParaRPr kumimoji="1" lang="en-US" altLang="ja-JP" sz="1100" dirty="0">
              <a:latin typeface="Hiragino Kaku Gothic Pro W3" panose="020B0300000000000000" pitchFamily="34" charset="-128"/>
              <a:ea typeface="Hiragino Kaku Gothic Pro W3" panose="020B0300000000000000" pitchFamily="34" charset="-128"/>
            </a:endParaRPr>
          </a:p>
          <a:p>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 </a:t>
            </a:r>
            <a:r>
              <a:rPr kumimoji="1" lang="ja-JP" altLang="en-US" sz="1100">
                <a:latin typeface="Hiragino Kaku Gothic Pro W3" panose="020B0300000000000000" pitchFamily="34" charset="-128"/>
                <a:ea typeface="Hiragino Kaku Gothic Pro W3" panose="020B0300000000000000" pitchFamily="34" charset="-128"/>
              </a:rPr>
              <a:t>実験原理を説明できる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2. </a:t>
            </a:r>
            <a:r>
              <a:rPr kumimoji="1" lang="ja-JP" altLang="en-US" sz="1100">
                <a:latin typeface="Hiragino Kaku Gothic Pro W3" panose="020B0300000000000000" pitchFamily="34" charset="-128"/>
                <a:ea typeface="Hiragino Kaku Gothic Pro W3" panose="020B0300000000000000" pitchFamily="34" charset="-128"/>
              </a:rPr>
              <a:t>測定の限界を説明できる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3. </a:t>
            </a:r>
            <a:r>
              <a:rPr kumimoji="1" lang="ja-JP" altLang="en-US" sz="1100">
                <a:latin typeface="Hiragino Kaku Gothic Pro W3" panose="020B0300000000000000" pitchFamily="34" charset="-128"/>
                <a:ea typeface="Hiragino Kaku Gothic Pro W3" panose="020B0300000000000000" pitchFamily="34" charset="-128"/>
              </a:rPr>
              <a:t>他の技術と比べたメリット・デメリットを説明できる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4. </a:t>
            </a:r>
            <a:r>
              <a:rPr kumimoji="1" lang="ja-JP" altLang="en-US" sz="1100">
                <a:latin typeface="Hiragino Kaku Gothic Pro W3" panose="020B0300000000000000" pitchFamily="34" charset="-128"/>
                <a:ea typeface="Hiragino Kaku Gothic Pro W3" panose="020B0300000000000000" pitchFamily="34" charset="-128"/>
              </a:rPr>
              <a:t>データを解析・解釈することができる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5. </a:t>
            </a:r>
            <a:r>
              <a:rPr kumimoji="1" lang="ja-JP" altLang="en-US" sz="1100">
                <a:latin typeface="Hiragino Kaku Gothic Pro W3" panose="020B0300000000000000" pitchFamily="34" charset="-128"/>
                <a:ea typeface="Hiragino Kaku Gothic Pro W3" panose="020B0300000000000000" pitchFamily="34" charset="-128"/>
              </a:rPr>
              <a:t>頻出トラブルを挙げることができる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6. </a:t>
            </a:r>
            <a:r>
              <a:rPr kumimoji="1" lang="ja-JP" altLang="en-US" sz="1100">
                <a:latin typeface="Hiragino Kaku Gothic Pro W3" panose="020B0300000000000000" pitchFamily="34" charset="-128"/>
                <a:ea typeface="Hiragino Kaku Gothic Pro W3" panose="020B0300000000000000" pitchFamily="34" charset="-128"/>
              </a:rPr>
              <a:t>当該機器の通常運転を実施できる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7. </a:t>
            </a:r>
            <a:r>
              <a:rPr kumimoji="1" lang="ja-JP" altLang="en-US" sz="1100">
                <a:latin typeface="Hiragino Kaku Gothic Pro W3" panose="020B0300000000000000" pitchFamily="34" charset="-128"/>
                <a:ea typeface="Hiragino Kaku Gothic Pro W3" panose="020B0300000000000000" pitchFamily="34" charset="-128"/>
              </a:rPr>
              <a:t>当該機器の日常のメンテナンスを実施できる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8. </a:t>
            </a:r>
            <a:r>
              <a:rPr kumimoji="1" lang="ja-JP" altLang="en-US" sz="1100">
                <a:latin typeface="Hiragino Kaku Gothic Pro W3" panose="020B0300000000000000" pitchFamily="34" charset="-128"/>
                <a:ea typeface="Hiragino Kaku Gothic Pro W3" panose="020B0300000000000000" pitchFamily="34" charset="-128"/>
              </a:rPr>
              <a:t>機器トラブルを解決できる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9. </a:t>
            </a:r>
            <a:r>
              <a:rPr kumimoji="1" lang="ja-JP" altLang="en-US" sz="1100">
                <a:latin typeface="Hiragino Kaku Gothic Pro W3" panose="020B0300000000000000" pitchFamily="34" charset="-128"/>
                <a:ea typeface="Hiragino Kaku Gothic Pro W3" panose="020B0300000000000000" pitchFamily="34" charset="-128"/>
              </a:rPr>
              <a:t>当該機器・技術を利用した文献を提示できる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10. </a:t>
            </a:r>
            <a:r>
              <a:rPr kumimoji="1" lang="ja-JP" altLang="en-US" sz="1100">
                <a:latin typeface="Hiragino Kaku Gothic Pro W3" panose="020B0300000000000000" pitchFamily="34" charset="-128"/>
                <a:ea typeface="Hiragino Kaku Gothic Pro W3" panose="020B0300000000000000" pitchFamily="34" charset="-128"/>
              </a:rPr>
              <a:t>成果発信の際に、文章作成などで貢献できる。</a:t>
            </a:r>
            <a:endParaRPr kumimoji="1" lang="en-US" altLang="ja-JP" sz="1100" dirty="0">
              <a:latin typeface="Hiragino Kaku Gothic Pro W3" panose="020B0300000000000000" pitchFamily="34" charset="-128"/>
              <a:ea typeface="Hiragino Kaku Gothic Pro W3" panose="020B0300000000000000" pitchFamily="34" charset="-128"/>
            </a:endParaRPr>
          </a:p>
          <a:p>
            <a:r>
              <a:rPr kumimoji="1" lang="en-US" altLang="ja-JP" sz="1100" dirty="0">
                <a:latin typeface="Hiragino Kaku Gothic Pro W3" panose="020B0300000000000000" pitchFamily="34" charset="-128"/>
                <a:ea typeface="Hiragino Kaku Gothic Pro W3" panose="020B0300000000000000" pitchFamily="34" charset="-128"/>
              </a:rPr>
              <a:t>11. </a:t>
            </a:r>
            <a:r>
              <a:rPr kumimoji="1" lang="ja-JP" altLang="en-US" sz="1100">
                <a:latin typeface="Hiragino Kaku Gothic Pro W3" panose="020B0300000000000000" pitchFamily="34" charset="-128"/>
                <a:ea typeface="Hiragino Kaku Gothic Pro W3" panose="020B0300000000000000" pitchFamily="34" charset="-128"/>
              </a:rPr>
              <a:t>上記技能を、後進など他技術者に教授できる。</a:t>
            </a:r>
          </a:p>
          <a:p>
            <a:r>
              <a:rPr kumimoji="1" lang="en-US" altLang="ja-JP" sz="1100" dirty="0">
                <a:latin typeface="Hiragino Kaku Gothic Pro W3" panose="020B0300000000000000" pitchFamily="34" charset="-128"/>
                <a:ea typeface="Hiragino Kaku Gothic Pro W3" panose="020B0300000000000000" pitchFamily="34" charset="-128"/>
              </a:rPr>
              <a:t>12. </a:t>
            </a:r>
            <a:r>
              <a:rPr kumimoji="1" lang="ja-JP" altLang="en-US" sz="1100">
                <a:latin typeface="Hiragino Kaku Gothic Pro W3" panose="020B0300000000000000" pitchFamily="34" charset="-128"/>
                <a:ea typeface="Hiragino Kaku Gothic Pro W3" panose="020B0300000000000000" pitchFamily="34" charset="-128"/>
              </a:rPr>
              <a:t>使用実績、トラブル解決実績、技能教授実績。</a:t>
            </a:r>
          </a:p>
          <a:p>
            <a:endParaRPr kumimoji="1" lang="ja-JP" altLang="en-US" sz="1100">
              <a:latin typeface="Hiragino Kaku Gothic Pro W3" panose="020B0300000000000000" pitchFamily="34" charset="-128"/>
              <a:ea typeface="Hiragino Kaku Gothic Pro W3" panose="020B0300000000000000" pitchFamily="34" charset="-128"/>
            </a:endParaRPr>
          </a:p>
          <a:p>
            <a:endParaRPr kumimoji="1" lang="en-US" altLang="ja-JP" sz="1100" dirty="0">
              <a:latin typeface="Hiragino Kaku Gothic Pro W3" panose="020B0300000000000000" pitchFamily="34" charset="-128"/>
              <a:ea typeface="Hiragino Kaku Gothic Pro W3" panose="020B0300000000000000" pitchFamily="34" charset="-128"/>
            </a:endParaRPr>
          </a:p>
        </p:txBody>
      </p:sp>
      <p:sp>
        <p:nvSpPr>
          <p:cNvPr id="28" name="テキスト ボックス 27">
            <a:extLst>
              <a:ext uri="{FF2B5EF4-FFF2-40B4-BE49-F238E27FC236}">
                <a16:creationId xmlns:a16="http://schemas.microsoft.com/office/drawing/2014/main" id="{B534717C-E241-FE6E-8396-017C7C3BF640}"/>
              </a:ext>
            </a:extLst>
          </p:cNvPr>
          <p:cNvSpPr txBox="1"/>
          <p:nvPr/>
        </p:nvSpPr>
        <p:spPr>
          <a:xfrm>
            <a:off x="168584" y="4695128"/>
            <a:ext cx="4488476" cy="507831"/>
          </a:xfrm>
          <a:prstGeom prst="rect">
            <a:avLst/>
          </a:prstGeom>
          <a:solidFill>
            <a:schemeClr val="bg1">
              <a:lumMod val="85000"/>
            </a:schemeClr>
          </a:solidFill>
          <a:ln>
            <a:solidFill>
              <a:schemeClr val="tx1"/>
            </a:solidFill>
          </a:ln>
        </p:spPr>
        <p:txBody>
          <a:bodyPr wrap="square" rtlCol="0">
            <a:spAutoFit/>
          </a:bodyPr>
          <a:lstStyle>
            <a:defPPr>
              <a:defRPr lang="en-US"/>
            </a:defPPr>
            <a:lvl1pPr marL="146250" indent="-371475">
              <a:defRPr sz="900"/>
            </a:lvl1pPr>
          </a:lstStyle>
          <a:p>
            <a:r>
              <a:rPr lang="en-US" altLang="ja-JP" b="1" u="sng" dirty="0">
                <a:latin typeface="Hiragino Kaku Gothic Pro W3" panose="020B0300000000000000" pitchFamily="34" charset="-128"/>
                <a:ea typeface="Hiragino Kaku Gothic Pro W3" panose="020B0300000000000000" pitchFamily="34" charset="-128"/>
              </a:rPr>
              <a:t>5. </a:t>
            </a:r>
            <a:r>
              <a:rPr kumimoji="1" lang="ja-JP" altLang="en-US" sz="900" b="1" u="sng">
                <a:latin typeface="Hiragino Kaku Gothic Pro W3" panose="020B0300000000000000" pitchFamily="34" charset="-128"/>
                <a:ea typeface="Hiragino Kaku Gothic Pro W3" panose="020B0300000000000000" pitchFamily="34" charset="-128"/>
              </a:rPr>
              <a:t>研究機器を利用しやすい環境の醸成</a:t>
            </a:r>
            <a:r>
              <a:rPr kumimoji="1" lang="en-US" altLang="ja-JP" sz="900" b="1" u="sng" dirty="0">
                <a:latin typeface="Hiragino Kaku Gothic Pro W3" panose="020B0300000000000000" pitchFamily="34" charset="-128"/>
                <a:ea typeface="Hiragino Kaku Gothic Pro W3" panose="020B0300000000000000" pitchFamily="34" charset="-128"/>
              </a:rPr>
              <a:t> </a:t>
            </a:r>
            <a:r>
              <a:rPr kumimoji="1" lang="ja-JP" altLang="en-US" sz="900">
                <a:latin typeface="Hiragino Kaku Gothic Pro W3" panose="020B0300000000000000" pitchFamily="34" charset="-128"/>
                <a:ea typeface="Hiragino Kaku Gothic Pro W3" panose="020B0300000000000000" pitchFamily="34" charset="-128"/>
              </a:rPr>
              <a:t>オペレーターの機器利用経験実績を可視化すると、オペレーターに、教員が研究機器を利用しやすくするインセンティブが生じる。すなわち、共通機器ファシリティの「使いにくさ</a:t>
            </a:r>
            <a:r>
              <a:rPr kumimoji="1" lang="en-US" altLang="ja-JP" sz="900" dirty="0">
                <a:latin typeface="Hiragino Kaku Gothic Pro W3" panose="020B0300000000000000" pitchFamily="34" charset="-128"/>
                <a:ea typeface="Hiragino Kaku Gothic Pro W3" panose="020B0300000000000000" pitchFamily="34" charset="-128"/>
              </a:rPr>
              <a:t>**</a:t>
            </a:r>
            <a:r>
              <a:rPr kumimoji="1" lang="ja-JP" altLang="en-US" sz="900">
                <a:latin typeface="Hiragino Kaku Gothic Pro W3" panose="020B0300000000000000" pitchFamily="34" charset="-128"/>
                <a:ea typeface="Hiragino Kaku Gothic Pro W3" panose="020B0300000000000000" pitchFamily="34" charset="-128"/>
              </a:rPr>
              <a:t>」が改善する。</a:t>
            </a:r>
            <a:endParaRPr lang="en-US" altLang="ja-JP" dirty="0">
              <a:latin typeface="Hiragino Kaku Gothic Pro W3" panose="020B0300000000000000" pitchFamily="34" charset="-128"/>
              <a:ea typeface="Hiragino Kaku Gothic Pro W3" panose="020B0300000000000000" pitchFamily="34" charset="-128"/>
            </a:endParaRPr>
          </a:p>
        </p:txBody>
      </p:sp>
      <p:sp>
        <p:nvSpPr>
          <p:cNvPr id="31" name="テキスト ボックス 30">
            <a:extLst>
              <a:ext uri="{FF2B5EF4-FFF2-40B4-BE49-F238E27FC236}">
                <a16:creationId xmlns:a16="http://schemas.microsoft.com/office/drawing/2014/main" id="{21536CEB-274F-65D7-4765-B7F84406A735}"/>
              </a:ext>
            </a:extLst>
          </p:cNvPr>
          <p:cNvSpPr txBox="1"/>
          <p:nvPr/>
        </p:nvSpPr>
        <p:spPr>
          <a:xfrm>
            <a:off x="168583" y="5372677"/>
            <a:ext cx="4663183" cy="1323439"/>
          </a:xfrm>
          <a:prstGeom prst="rect">
            <a:avLst/>
          </a:prstGeom>
          <a:noFill/>
        </p:spPr>
        <p:txBody>
          <a:bodyPr wrap="square">
            <a:spAutoFit/>
          </a:bodyPr>
          <a:lstStyle/>
          <a:p>
            <a:r>
              <a:rPr kumimoji="1" lang="en-US" altLang="ja-JP" sz="1000" dirty="0">
                <a:latin typeface="Hiragino Kaku Gothic Pro W3" panose="020B0300000000000000" pitchFamily="34" charset="-128"/>
                <a:ea typeface="Hiragino Kaku Gothic Pro W3" panose="020B0300000000000000" pitchFamily="34" charset="-128"/>
              </a:rPr>
              <a:t>* </a:t>
            </a:r>
            <a:r>
              <a:rPr kumimoji="1" lang="ja-JP" altLang="en-US" sz="1000" dirty="0">
                <a:latin typeface="Hiragino Kaku Gothic Pro W3" panose="020B0300000000000000" pitchFamily="34" charset="-128"/>
                <a:ea typeface="Hiragino Kaku Gothic Pro W3" panose="020B0300000000000000" pitchFamily="34" charset="-128"/>
              </a:rPr>
              <a:t>被引用数は、本質的な研究力とは関係がなく狙って積極的に増やすべきものではないが、大学評価項目に含まれる以上、被引用数を増やす必要があることに配慮する。技術の授受を通じて被引用数が増えるのであれば、被引用数の増え方としては健全であり、教員が指標向上の悪影響を受けて研究力が低下する懸念は少ない</a:t>
            </a:r>
            <a:endParaRPr kumimoji="1" lang="en-US" altLang="ja-JP" sz="1000" dirty="0">
              <a:latin typeface="Hiragino Kaku Gothic Pro W3" panose="020B0300000000000000" pitchFamily="34" charset="-128"/>
              <a:ea typeface="Hiragino Kaku Gothic Pro W3" panose="020B0300000000000000" pitchFamily="34" charset="-128"/>
            </a:endParaRPr>
          </a:p>
          <a:p>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機器オペレーターにとって、自身の保有技術を最大限活用することがオペレーターの利益となるような仕組みがないと、共通機器ファシリティは使いにくいものとなってしまう。機器オペレーターへの予算権限付与も重要。</a:t>
            </a:r>
            <a:endParaRPr lang="ja-JP" altLang="en-US" sz="1000">
              <a:latin typeface="Hiragino Kaku Gothic Pro W3" panose="020B0300000000000000" pitchFamily="34" charset="-128"/>
              <a:ea typeface="Hiragino Kaku Gothic Pro W3" panose="020B0300000000000000" pitchFamily="34" charset="-128"/>
            </a:endParaRPr>
          </a:p>
        </p:txBody>
      </p:sp>
      <p:sp>
        <p:nvSpPr>
          <p:cNvPr id="32" name="テキスト ボックス 31">
            <a:extLst>
              <a:ext uri="{FF2B5EF4-FFF2-40B4-BE49-F238E27FC236}">
                <a16:creationId xmlns:a16="http://schemas.microsoft.com/office/drawing/2014/main" id="{B1C1B905-8FE8-B6B7-CFD5-030A54629FB5}"/>
              </a:ext>
            </a:extLst>
          </p:cNvPr>
          <p:cNvSpPr txBox="1"/>
          <p:nvPr/>
        </p:nvSpPr>
        <p:spPr>
          <a:xfrm>
            <a:off x="4831766" y="2964620"/>
            <a:ext cx="2947561" cy="307777"/>
          </a:xfrm>
          <a:prstGeom prst="rect">
            <a:avLst/>
          </a:prstGeom>
          <a:noFill/>
          <a:ln>
            <a:solidFill>
              <a:schemeClr val="accent1">
                <a:shade val="15000"/>
              </a:schemeClr>
            </a:solidFill>
          </a:ln>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研究技術レベルと認定方法の整理</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3" name="テキスト ボックス 2">
            <a:extLst>
              <a:ext uri="{FF2B5EF4-FFF2-40B4-BE49-F238E27FC236}">
                <a16:creationId xmlns:a16="http://schemas.microsoft.com/office/drawing/2014/main" id="{B444004E-F1A2-8B32-D38C-B3FF70992DC6}"/>
              </a:ext>
            </a:extLst>
          </p:cNvPr>
          <p:cNvSpPr txBox="1"/>
          <p:nvPr/>
        </p:nvSpPr>
        <p:spPr>
          <a:xfrm>
            <a:off x="0" y="2644424"/>
            <a:ext cx="1821873" cy="307777"/>
          </a:xfrm>
          <a:prstGeom prst="rect">
            <a:avLst/>
          </a:prstGeom>
          <a:no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期待される効果</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 </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389367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E2A3-521E-E212-CA20-661EDCBB25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2B8306F-5CCE-BBEA-01E6-6527322587F4}"/>
              </a:ext>
            </a:extLst>
          </p:cNvPr>
          <p:cNvSpPr txBox="1">
            <a:spLocks/>
          </p:cNvSpPr>
          <p:nvPr/>
        </p:nvSpPr>
        <p:spPr>
          <a:xfrm>
            <a:off x="661307" y="2570771"/>
            <a:ext cx="8098971" cy="1437892"/>
          </a:xfrm>
          <a:prstGeom prst="rect">
            <a:avLst/>
          </a:prstGeom>
          <a:solidFill>
            <a:srgbClr val="7030A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ユニットクラスター制</a:t>
            </a:r>
            <a:r>
              <a:rPr lang="en-US" altLang="ja-JP" sz="4800"/>
              <a:t> </a:t>
            </a:r>
          </a:p>
          <a:p>
            <a:r>
              <a:rPr lang="ja-JP" altLang="en-US" sz="4800"/>
              <a:t>補足資料</a:t>
            </a:r>
          </a:p>
        </p:txBody>
      </p:sp>
    </p:spTree>
    <p:extLst>
      <p:ext uri="{BB962C8B-B14F-4D97-AF65-F5344CB8AC3E}">
        <p14:creationId xmlns:p14="http://schemas.microsoft.com/office/powerpoint/2010/main" val="193227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B3333D7-02A6-B38E-225C-91DB9926BFF9}"/>
              </a:ext>
            </a:extLst>
          </p:cNvPr>
          <p:cNvSpPr txBox="1"/>
          <p:nvPr/>
        </p:nvSpPr>
        <p:spPr>
          <a:xfrm>
            <a:off x="18223540" y="7996016"/>
            <a:ext cx="1037463" cy="348109"/>
          </a:xfrm>
          <a:prstGeom prst="rect">
            <a:avLst/>
          </a:prstGeom>
          <a:noFill/>
        </p:spPr>
        <p:txBody>
          <a:bodyPr wrap="none" rtlCol="0">
            <a:spAutoFit/>
          </a:bodyPr>
          <a:lstStyle/>
          <a:p>
            <a:r>
              <a:rPr kumimoji="1" lang="ja-JP" altLang="en-US" sz="1662"/>
              <a:t>研究成果</a:t>
            </a:r>
          </a:p>
        </p:txBody>
      </p:sp>
      <p:sp>
        <p:nvSpPr>
          <p:cNvPr id="9" name="テキスト ボックス 8">
            <a:extLst>
              <a:ext uri="{FF2B5EF4-FFF2-40B4-BE49-F238E27FC236}">
                <a16:creationId xmlns:a16="http://schemas.microsoft.com/office/drawing/2014/main" id="{39AC98D0-44D7-3EF5-2AE9-41E547F512CD}"/>
              </a:ext>
            </a:extLst>
          </p:cNvPr>
          <p:cNvSpPr txBox="1"/>
          <p:nvPr/>
        </p:nvSpPr>
        <p:spPr>
          <a:xfrm>
            <a:off x="-2" y="3909600"/>
            <a:ext cx="4499260" cy="1815882"/>
          </a:xfrm>
          <a:prstGeom prst="rect">
            <a:avLst/>
          </a:prstGeom>
          <a:solidFill>
            <a:schemeClr val="tx2">
              <a:lumMod val="10000"/>
              <a:lumOff val="90000"/>
            </a:schemeClr>
          </a:solidFill>
        </p:spPr>
        <p:txBody>
          <a:bodyPr wrap="square">
            <a:spAutoFit/>
          </a:bodyPr>
          <a:lstStyle/>
          <a:p>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b="1">
                <a:latin typeface="Hiragino Kaku Gothic Pro W3" panose="020B0300000000000000" pitchFamily="34" charset="-128"/>
                <a:ea typeface="Hiragino Kaku Gothic Pro W3" panose="020B0300000000000000" pitchFamily="34" charset="-128"/>
              </a:rPr>
              <a:t>期待される効果</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dirty="0">
                <a:latin typeface="Hiragino Kaku Gothic Pro W3" panose="020B0300000000000000" pitchFamily="34" charset="-128"/>
                <a:ea typeface="Hiragino Kaku Gothic Pro W3" panose="020B0300000000000000" pitchFamily="34" charset="-128"/>
              </a:rPr>
              <a:t>環境の向上によって、</a:t>
            </a:r>
            <a:r>
              <a:rPr kumimoji="1" lang="ja-JP" altLang="en-US" sz="1400" b="1" dirty="0">
                <a:solidFill>
                  <a:srgbClr val="FF0000"/>
                </a:solidFill>
                <a:latin typeface="Hiragino Kaku Gothic Pro W3" panose="020B0300000000000000" pitchFamily="34" charset="-128"/>
                <a:ea typeface="Hiragino Kaku Gothic Pro W3" panose="020B0300000000000000" pitchFamily="34" charset="-128"/>
              </a:rPr>
              <a:t>本質的な教育力・研究力が向上</a:t>
            </a:r>
            <a:r>
              <a:rPr kumimoji="1" lang="ja-JP" altLang="en-US" sz="1400">
                <a:latin typeface="Hiragino Kaku Gothic Pro W3" panose="020B0300000000000000" pitchFamily="34" charset="-128"/>
                <a:ea typeface="Hiragino Kaku Gothic Pro W3" panose="020B0300000000000000" pitchFamily="34" charset="-128"/>
              </a:rPr>
              <a:t>し、大学アウトプットが最大化する方向に向かう。教員</a:t>
            </a:r>
            <a:r>
              <a:rPr kumimoji="1" lang="ja-JP" altLang="en-US"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研究者が結果型</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dirty="0">
                <a:latin typeface="Hiragino Kaku Gothic Pro W3" panose="020B0300000000000000" pitchFamily="34" charset="-128"/>
                <a:ea typeface="Hiragino Kaku Gothic Pro W3" panose="020B0300000000000000" pitchFamily="34" charset="-128"/>
              </a:rPr>
              <a:t>の追求に巻き込まれることが防がれ、教育研究に集中することができるように</a:t>
            </a:r>
            <a:r>
              <a:rPr kumimoji="1" lang="ja-JP" altLang="en-US" sz="1400">
                <a:latin typeface="Hiragino Kaku Gothic Pro W3" panose="020B0300000000000000" pitchFamily="34" charset="-128"/>
                <a:ea typeface="Hiragino Kaku Gothic Pro W3" panose="020B0300000000000000" pitchFamily="34" charset="-128"/>
              </a:rPr>
              <a:t>なる。</a:t>
            </a:r>
            <a:r>
              <a:rPr kumimoji="1" lang="en-US" altLang="ja-JP" sz="1400" dirty="0">
                <a:latin typeface="Hiragino Kaku Gothic Pro W3" panose="020B0300000000000000" pitchFamily="34" charset="-128"/>
                <a:ea typeface="Hiragino Kaku Gothic Pro W3" panose="020B0300000000000000" pitchFamily="34" charset="-128"/>
              </a:rPr>
              <a:t>URA</a:t>
            </a:r>
            <a:r>
              <a:rPr kumimoji="1" lang="ja-JP" altLang="en-US" sz="1400">
                <a:latin typeface="Hiragino Kaku Gothic Pro W3" panose="020B0300000000000000" pitchFamily="34" charset="-128"/>
                <a:ea typeface="Hiragino Kaku Gothic Pro W3" panose="020B0300000000000000" pitchFamily="34" charset="-128"/>
              </a:rPr>
              <a:t>等にはアウトプット</a:t>
            </a:r>
            <a:r>
              <a:rPr kumimoji="1" lang="ja-JP" altLang="en-US" sz="1400" dirty="0">
                <a:latin typeface="Hiragino Kaku Gothic Pro W3" panose="020B0300000000000000" pitchFamily="34" charset="-128"/>
                <a:ea typeface="Hiragino Kaku Gothic Pro W3" panose="020B0300000000000000" pitchFamily="34" charset="-128"/>
              </a:rPr>
              <a:t>最大化</a:t>
            </a:r>
            <a:r>
              <a:rPr kumimoji="1" lang="ja-JP" altLang="en-US" sz="1400">
                <a:latin typeface="Hiragino Kaku Gothic Pro W3" panose="020B0300000000000000" pitchFamily="34" charset="-128"/>
                <a:ea typeface="Hiragino Kaku Gothic Pro W3" panose="020B0300000000000000" pitchFamily="34" charset="-128"/>
              </a:rPr>
              <a:t>のための</a:t>
            </a:r>
            <a:r>
              <a:rPr kumimoji="1" lang="ja-JP" altLang="en-US" sz="1400" dirty="0">
                <a:latin typeface="Hiragino Kaku Gothic Pro W3" panose="020B0300000000000000" pitchFamily="34" charset="-128"/>
                <a:ea typeface="Hiragino Kaku Gothic Pro W3" panose="020B0300000000000000" pitchFamily="34" charset="-128"/>
              </a:rPr>
              <a:t>専門的知識と能力が蓄積</a:t>
            </a:r>
            <a:r>
              <a:rPr kumimoji="1" lang="ja-JP" altLang="en-US" sz="1400">
                <a:latin typeface="Hiragino Kaku Gothic Pro W3" panose="020B0300000000000000" pitchFamily="34" charset="-128"/>
                <a:ea typeface="Hiragino Kaku Gothic Pro W3" panose="020B0300000000000000" pitchFamily="34" charset="-128"/>
              </a:rPr>
              <a:t>する。教育研究環境の魅力増加によって、人材がアカデミアに惹きつけられる。</a:t>
            </a:r>
            <a:endParaRPr kumimoji="1" lang="en-US" altLang="ja-JP" sz="1400" b="1" dirty="0">
              <a:latin typeface="Hiragino Kaku Gothic Pro W3" panose="020B0300000000000000" pitchFamily="34" charset="-128"/>
              <a:ea typeface="Hiragino Kaku Gothic Pro W3" panose="020B0300000000000000" pitchFamily="34" charset="-128"/>
            </a:endParaRPr>
          </a:p>
        </p:txBody>
      </p:sp>
      <p:sp>
        <p:nvSpPr>
          <p:cNvPr id="13" name="テキスト ボックス 12">
            <a:extLst>
              <a:ext uri="{FF2B5EF4-FFF2-40B4-BE49-F238E27FC236}">
                <a16:creationId xmlns:a16="http://schemas.microsoft.com/office/drawing/2014/main" id="{2817CE60-E47B-FB73-DA94-2D66F6E19EAA}"/>
              </a:ext>
            </a:extLst>
          </p:cNvPr>
          <p:cNvSpPr txBox="1"/>
          <p:nvPr/>
        </p:nvSpPr>
        <p:spPr>
          <a:xfrm>
            <a:off x="-12007" y="299403"/>
            <a:ext cx="9144000" cy="584775"/>
          </a:xfrm>
          <a:prstGeom prst="rect">
            <a:avLst/>
          </a:prstGeom>
          <a:solidFill>
            <a:schemeClr val="tx1">
              <a:lumMod val="65000"/>
              <a:lumOff val="35000"/>
            </a:schemeClr>
          </a:solidFill>
        </p:spPr>
        <p:txBody>
          <a:bodyPr wrap="square">
            <a:spAutoFit/>
          </a:bodyPr>
          <a:lstStyle/>
          <a:p>
            <a:pPr algn="ctr"/>
            <a:r>
              <a:rPr lang="ja-JP" altLang="en-US" sz="3200" b="1" spc="-300">
                <a:solidFill>
                  <a:schemeClr val="bg1"/>
                </a:solidFill>
                <a:latin typeface="Hiragino Kaku Gothic Pro W3" panose="020B0300000000000000" pitchFamily="34" charset="-128"/>
                <a:ea typeface="Hiragino Kaku Gothic Pro W3" panose="020B0300000000000000" pitchFamily="34" charset="-128"/>
              </a:rPr>
              <a:t>「結果型</a:t>
            </a:r>
            <a:r>
              <a:rPr lang="en-US" altLang="ja-JP" sz="3200" b="1" spc="-300" dirty="0">
                <a:solidFill>
                  <a:schemeClr val="bg1"/>
                </a:solidFill>
                <a:latin typeface="Hiragino Kaku Gothic Pro W3" panose="020B0300000000000000" pitchFamily="34" charset="-128"/>
                <a:ea typeface="Hiragino Kaku Gothic Pro W3" panose="020B0300000000000000" pitchFamily="34" charset="-128"/>
              </a:rPr>
              <a:t>KPI</a:t>
            </a:r>
            <a:r>
              <a:rPr lang="ja-JP" altLang="en-US" sz="3200" b="1" spc="-300">
                <a:solidFill>
                  <a:schemeClr val="bg1"/>
                </a:solidFill>
                <a:latin typeface="Hiragino Kaku Gothic Pro W3" panose="020B0300000000000000" pitchFamily="34" charset="-128"/>
                <a:ea typeface="Hiragino Kaku Gothic Pro W3" panose="020B0300000000000000" pitchFamily="34" charset="-128"/>
              </a:rPr>
              <a:t>」から「環境型</a:t>
            </a:r>
            <a:r>
              <a:rPr lang="en-US" altLang="ja-JP" sz="3200" b="1" spc="-300" dirty="0">
                <a:solidFill>
                  <a:schemeClr val="bg1"/>
                </a:solidFill>
                <a:latin typeface="Hiragino Kaku Gothic Pro W3" panose="020B0300000000000000" pitchFamily="34" charset="-128"/>
                <a:ea typeface="Hiragino Kaku Gothic Pro W3" panose="020B0300000000000000" pitchFamily="34" charset="-128"/>
              </a:rPr>
              <a:t>KPI</a:t>
            </a:r>
            <a:r>
              <a:rPr lang="ja-JP" altLang="en-US" sz="3200" b="1" spc="-300">
                <a:solidFill>
                  <a:schemeClr val="bg1"/>
                </a:solidFill>
                <a:latin typeface="Hiragino Kaku Gothic Pro W3" panose="020B0300000000000000" pitchFamily="34" charset="-128"/>
                <a:ea typeface="Hiragino Kaku Gothic Pro W3" panose="020B0300000000000000" pitchFamily="34" charset="-128"/>
              </a:rPr>
              <a:t>」へ</a:t>
            </a:r>
          </a:p>
        </p:txBody>
      </p:sp>
      <p:sp>
        <p:nvSpPr>
          <p:cNvPr id="4" name="テキスト ボックス 3">
            <a:extLst>
              <a:ext uri="{FF2B5EF4-FFF2-40B4-BE49-F238E27FC236}">
                <a16:creationId xmlns:a16="http://schemas.microsoft.com/office/drawing/2014/main" id="{0BA4C90F-6827-5CEC-15F9-5D5EF74DF9A6}"/>
              </a:ext>
            </a:extLst>
          </p:cNvPr>
          <p:cNvSpPr txBox="1"/>
          <p:nvPr/>
        </p:nvSpPr>
        <p:spPr>
          <a:xfrm>
            <a:off x="0" y="1615079"/>
            <a:ext cx="4499260" cy="2246769"/>
          </a:xfrm>
          <a:prstGeom prst="rect">
            <a:avLst/>
          </a:prstGeom>
          <a:solidFill>
            <a:schemeClr val="accent6">
              <a:lumMod val="20000"/>
              <a:lumOff val="80000"/>
            </a:schemeClr>
          </a:solidFill>
        </p:spPr>
        <p:txBody>
          <a:bodyPr wrap="square" rtlCol="0">
            <a:spAutoFit/>
          </a:bodyPr>
          <a:lstStyle/>
          <a:p>
            <a:r>
              <a:rPr kumimoji="1" lang="en-US" altLang="ja-JP"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基本コンセプト</a:t>
            </a:r>
            <a:r>
              <a:rPr kumimoji="1" lang="en-US" altLang="ja-JP"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環境からアウトプットが生まれることに着目。</a:t>
            </a:r>
            <a:r>
              <a:rPr kumimoji="1" lang="ja-JP" altLang="en-US" sz="1400" b="1">
                <a:latin typeface="Hiragino Kaku Gothic Pro W3" panose="020B0300000000000000" pitchFamily="34" charset="-128"/>
                <a:ea typeface="Hiragino Kaku Gothic Pro W3" panose="020B0300000000000000" pitchFamily="34" charset="-128"/>
              </a:rPr>
              <a:t>アウトプットを直接的に追求するのではなく、</a:t>
            </a:r>
            <a:r>
              <a:rPr kumimoji="1" lang="ja-JP" altLang="en-US" sz="1400" b="1">
                <a:solidFill>
                  <a:srgbClr val="FF0000"/>
                </a:solidFill>
                <a:latin typeface="Hiragino Kaku Gothic Pro W3" panose="020B0300000000000000" pitchFamily="34" charset="-128"/>
                <a:ea typeface="Hiragino Kaku Gothic Pro W3" panose="020B0300000000000000" pitchFamily="34" charset="-128"/>
              </a:rPr>
              <a:t>アウトプットが生まれやすい環境を追求する</a:t>
            </a:r>
            <a:r>
              <a:rPr kumimoji="1" lang="ja-JP" altLang="en-US" sz="1400" b="1">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具体的には、</a:t>
            </a:r>
            <a:r>
              <a:rPr kumimoji="1" lang="en-US" altLang="ja-JP" sz="1400" b="1" dirty="0">
                <a:latin typeface="Hiragino Kaku Gothic Pro W3" panose="020B0300000000000000" pitchFamily="34" charset="-128"/>
                <a:ea typeface="Hiragino Kaku Gothic Pro W3" panose="020B0300000000000000" pitchFamily="34" charset="-128"/>
              </a:rPr>
              <a:t>(1)</a:t>
            </a:r>
            <a:r>
              <a:rPr kumimoji="1" lang="ja-JP" altLang="en-US" sz="1400">
                <a:latin typeface="Hiragino Kaku Gothic Pro W3" panose="020B0300000000000000" pitchFamily="34" charset="-128"/>
                <a:ea typeface="Hiragino Kaku Gothic Pro W3" panose="020B0300000000000000" pitchFamily="34" charset="-128"/>
              </a:rPr>
              <a:t>アウトプットが生まれるまでのプロセスに直接的に関係する</a:t>
            </a:r>
            <a:r>
              <a:rPr kumimoji="1" lang="ja-JP" altLang="en-US" sz="1400" b="1">
                <a:latin typeface="Hiragino Kaku Gothic Pro W3" panose="020B0300000000000000" pitchFamily="34" charset="-128"/>
                <a:ea typeface="Hiragino Kaku Gothic Pro W3" panose="020B0300000000000000" pitchFamily="34" charset="-128"/>
              </a:rPr>
              <a:t>コア教育研究環境</a:t>
            </a:r>
            <a:r>
              <a:rPr kumimoji="1" lang="en-US" altLang="ja-JP" sz="1400" b="1"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を見定め、</a:t>
            </a:r>
            <a:r>
              <a:rPr kumimoji="1" lang="en-US" altLang="ja-JP" sz="1400" b="1" dirty="0">
                <a:latin typeface="Hiragino Kaku Gothic Pro W3" panose="020B0300000000000000" pitchFamily="34" charset="-128"/>
                <a:ea typeface="Hiragino Kaku Gothic Pro W3" panose="020B0300000000000000" pitchFamily="34" charset="-128"/>
              </a:rPr>
              <a:t>(2)</a:t>
            </a:r>
            <a:r>
              <a:rPr kumimoji="1" lang="ja-JP" altLang="en-US" sz="1400">
                <a:latin typeface="Hiragino Kaku Gothic Pro W3" panose="020B0300000000000000" pitchFamily="34" charset="-128"/>
                <a:ea typeface="Hiragino Kaku Gothic Pro W3" panose="020B0300000000000000" pitchFamily="34" charset="-128"/>
              </a:rPr>
              <a:t>環境実現のためのアクションプランを策定し、</a:t>
            </a:r>
            <a:r>
              <a:rPr kumimoji="1" lang="en-US" altLang="ja-JP" sz="1400" b="1" dirty="0">
                <a:latin typeface="Hiragino Kaku Gothic Pro W3" panose="020B0300000000000000" pitchFamily="34" charset="-128"/>
                <a:ea typeface="Hiragino Kaku Gothic Pro W3" panose="020B0300000000000000" pitchFamily="34" charset="-128"/>
              </a:rPr>
              <a:t>(3)</a:t>
            </a:r>
            <a:r>
              <a:rPr kumimoji="1" lang="ja-JP" altLang="en-US" sz="1400">
                <a:latin typeface="Hiragino Kaku Gothic Pro W3" panose="020B0300000000000000" pitchFamily="34" charset="-128"/>
                <a:ea typeface="Hiragino Kaku Gothic Pro W3" panose="020B0300000000000000" pitchFamily="34" charset="-128"/>
              </a:rPr>
              <a:t>環境実現状況を測るための環境</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群を設定し、</a:t>
            </a:r>
            <a:r>
              <a:rPr kumimoji="1" lang="en-US" altLang="ja-JP" sz="1400" dirty="0">
                <a:latin typeface="Hiragino Kaku Gothic Pro W3" panose="020B0300000000000000" pitchFamily="34" charset="-128"/>
                <a:ea typeface="Hiragino Kaku Gothic Pro W3" panose="020B0300000000000000" pitchFamily="34" charset="-128"/>
              </a:rPr>
              <a:t>(4)</a:t>
            </a:r>
            <a:r>
              <a:rPr kumimoji="1" lang="ja-JP" altLang="en-US" sz="1400">
                <a:latin typeface="Hiragino Kaku Gothic Pro W3" panose="020B0300000000000000" pitchFamily="34" charset="-128"/>
                <a:ea typeface="Hiragino Kaku Gothic Pro W3" panose="020B0300000000000000" pitchFamily="34" charset="-128"/>
              </a:rPr>
              <a:t>アクションプランの実施と、</a:t>
            </a:r>
            <a:r>
              <a:rPr kumimoji="1" lang="en-US" altLang="ja-JP" sz="1400" dirty="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測定を行う。これらは</a:t>
            </a:r>
            <a:r>
              <a:rPr kumimoji="1" lang="en-US" altLang="ja-JP" sz="1400" dirty="0">
                <a:latin typeface="Hiragino Kaku Gothic Pro W3" panose="020B0300000000000000" pitchFamily="34" charset="-128"/>
                <a:ea typeface="Hiragino Kaku Gothic Pro W3" panose="020B0300000000000000" pitchFamily="34" charset="-128"/>
              </a:rPr>
              <a:t>URA</a:t>
            </a:r>
            <a:r>
              <a:rPr kumimoji="1" lang="ja-JP" altLang="en-US" sz="1400">
                <a:latin typeface="Hiragino Kaku Gothic Pro W3" panose="020B0300000000000000" pitchFamily="34" charset="-128"/>
                <a:ea typeface="Hiragino Kaku Gothic Pro W3" panose="020B0300000000000000" pitchFamily="34" charset="-128"/>
              </a:rPr>
              <a:t>等が主導し、環境</a:t>
            </a:r>
            <a:r>
              <a:rPr kumimoji="1" lang="en-US" altLang="ja-JP" sz="1400">
                <a:latin typeface="Hiragino Kaku Gothic Pro W3" panose="020B0300000000000000" pitchFamily="34" charset="-128"/>
                <a:ea typeface="Hiragino Kaku Gothic Pro W3" panose="020B0300000000000000" pitchFamily="34" charset="-128"/>
              </a:rPr>
              <a:t>KPI</a:t>
            </a:r>
            <a:r>
              <a:rPr kumimoji="1" lang="ja-JP" altLang="en-US" sz="1400">
                <a:latin typeface="Hiragino Kaku Gothic Pro W3" panose="020B0300000000000000" pitchFamily="34" charset="-128"/>
                <a:ea typeface="Hiragino Kaku Gothic Pro W3" panose="020B0300000000000000" pitchFamily="34" charset="-128"/>
              </a:rPr>
              <a:t>向上に責任を持つ。教員は教育研究に専念する。</a:t>
            </a:r>
            <a:endParaRPr kumimoji="1" lang="en-US" altLang="ja-JP" sz="1400" dirty="0">
              <a:latin typeface="Hiragino Kaku Gothic Pro W3" panose="020B0300000000000000" pitchFamily="34" charset="-128"/>
              <a:ea typeface="Hiragino Kaku Gothic Pro W3" panose="020B0300000000000000" pitchFamily="34" charset="-128"/>
            </a:endParaRPr>
          </a:p>
        </p:txBody>
      </p:sp>
      <p:sp>
        <p:nvSpPr>
          <p:cNvPr id="6" name="テキスト ボックス 5">
            <a:extLst>
              <a:ext uri="{FF2B5EF4-FFF2-40B4-BE49-F238E27FC236}">
                <a16:creationId xmlns:a16="http://schemas.microsoft.com/office/drawing/2014/main" id="{2504D57E-0917-60B8-4EE6-36D335E74991}"/>
              </a:ext>
            </a:extLst>
          </p:cNvPr>
          <p:cNvSpPr txBox="1"/>
          <p:nvPr/>
        </p:nvSpPr>
        <p:spPr>
          <a:xfrm>
            <a:off x="4572000" y="1813574"/>
            <a:ext cx="4156693" cy="2523768"/>
          </a:xfrm>
          <a:prstGeom prst="rect">
            <a:avLst/>
          </a:prstGeom>
          <a:noFill/>
        </p:spPr>
        <p:txBody>
          <a:bodyPr wrap="square" rtlCol="0">
            <a:spAutoFit/>
          </a:bodyPr>
          <a:lstStyle/>
          <a:p>
            <a:r>
              <a:rPr kumimoji="1" lang="en-US" altLang="ja-JP" sz="1600" dirty="0"/>
              <a:t>1</a:t>
            </a:r>
            <a:r>
              <a:rPr lang="en-US" altLang="ja-JP" sz="1600" dirty="0"/>
              <a:t>. </a:t>
            </a:r>
            <a:r>
              <a:rPr lang="ja-JP" altLang="en-US" sz="1600" b="1">
                <a:latin typeface="Hiragino Kaku Gothic Pro W3" panose="020B0300000000000000" pitchFamily="34" charset="-128"/>
                <a:ea typeface="Hiragino Kaku Gothic Pro W3" panose="020B0300000000000000" pitchFamily="34" charset="-128"/>
              </a:rPr>
              <a:t>コア教育研究環境の見定め</a:t>
            </a:r>
            <a:endParaRPr kumimoji="1" lang="en-US" altLang="ja-JP" sz="1600" b="1" dirty="0">
              <a:solidFill>
                <a:srgbClr val="FF0000"/>
              </a:solidFill>
            </a:endParaRPr>
          </a:p>
          <a:p>
            <a:pPr marL="216000"/>
            <a:r>
              <a:rPr kumimoji="1" lang="ja-JP" altLang="en-US" sz="1400" b="1">
                <a:solidFill>
                  <a:srgbClr val="FF0000"/>
                </a:solidFill>
              </a:rPr>
              <a:t>基盤的環境</a:t>
            </a:r>
            <a:endParaRPr kumimoji="1" lang="en-US" altLang="ja-JP" sz="1400" b="1" dirty="0">
              <a:solidFill>
                <a:srgbClr val="FF0000"/>
              </a:solidFill>
            </a:endParaRPr>
          </a:p>
          <a:p>
            <a:pPr marL="216000"/>
            <a:r>
              <a:rPr kumimoji="1" lang="en-US" altLang="ja-JP" sz="1400" b="1" dirty="0"/>
              <a:t>    1. </a:t>
            </a:r>
            <a:r>
              <a:rPr kumimoji="1" lang="ja-JP" altLang="en-US" sz="1400" b="1"/>
              <a:t>意欲が向上・維持されやすい環境</a:t>
            </a:r>
            <a:endParaRPr kumimoji="1" lang="en-US" altLang="ja-JP" sz="1400" b="1" dirty="0"/>
          </a:p>
          <a:p>
            <a:pPr marL="216000"/>
            <a:r>
              <a:rPr kumimoji="1" lang="ja-JP" altLang="en-US" sz="1400" b="1">
                <a:solidFill>
                  <a:srgbClr val="FF0000"/>
                </a:solidFill>
              </a:rPr>
              <a:t>教育環境</a:t>
            </a:r>
            <a:endParaRPr kumimoji="1" lang="en-US" altLang="ja-JP" sz="1400" b="1" dirty="0">
              <a:solidFill>
                <a:srgbClr val="FF0000"/>
              </a:solidFill>
            </a:endParaRPr>
          </a:p>
          <a:p>
            <a:pPr marL="216000"/>
            <a:r>
              <a:rPr kumimoji="1" lang="en-US" altLang="ja-JP" sz="1400" b="1" dirty="0"/>
              <a:t>    2. </a:t>
            </a:r>
            <a:r>
              <a:rPr kumimoji="1" lang="ja-JP" altLang="en-US" sz="1400" b="1"/>
              <a:t>学生の意欲が高まる環境</a:t>
            </a:r>
            <a:endParaRPr kumimoji="1" lang="en-US" altLang="ja-JP" sz="1400" b="1" dirty="0"/>
          </a:p>
          <a:p>
            <a:pPr marL="216000"/>
            <a:r>
              <a:rPr kumimoji="1" lang="ja-JP" altLang="en-US" sz="1400" b="1">
                <a:solidFill>
                  <a:srgbClr val="FF0000"/>
                </a:solidFill>
              </a:rPr>
              <a:t>研究の各プロセスについての環境</a:t>
            </a:r>
            <a:endParaRPr kumimoji="1" lang="en-US" altLang="ja-JP" sz="1400" b="1" dirty="0">
              <a:solidFill>
                <a:srgbClr val="FF0000"/>
              </a:solidFill>
            </a:endParaRPr>
          </a:p>
          <a:p>
            <a:pPr marL="216000"/>
            <a:r>
              <a:rPr kumimoji="1" lang="en-US" altLang="ja-JP" sz="1400" b="1" dirty="0"/>
              <a:t>    3. </a:t>
            </a:r>
            <a:r>
              <a:rPr kumimoji="1" lang="ja-JP" altLang="en-US" sz="1400" b="1"/>
              <a:t>アイデアを得やすい環境</a:t>
            </a:r>
            <a:endParaRPr kumimoji="1" lang="en-US" altLang="ja-JP" sz="1400" b="1" dirty="0"/>
          </a:p>
          <a:p>
            <a:pPr marL="216000"/>
            <a:r>
              <a:rPr kumimoji="1" lang="en-US" altLang="ja-JP" sz="1400" b="1" dirty="0"/>
              <a:t>    4. </a:t>
            </a:r>
            <a:r>
              <a:rPr kumimoji="1" lang="ja-JP" altLang="en-US" sz="1400" b="1"/>
              <a:t>アイデアの破棄が起こりやすい環境</a:t>
            </a:r>
            <a:endParaRPr kumimoji="1" lang="en-US" altLang="ja-JP" sz="1400" b="1" dirty="0"/>
          </a:p>
          <a:p>
            <a:pPr marL="216000"/>
            <a:r>
              <a:rPr kumimoji="1" lang="en-US" altLang="ja-JP" sz="1400" b="1" dirty="0"/>
              <a:t>    5. </a:t>
            </a:r>
            <a:r>
              <a:rPr kumimoji="1" lang="ja-JP" altLang="en-US" sz="1400" b="1"/>
              <a:t>アイデアを試しやすい環境</a:t>
            </a:r>
            <a:endParaRPr kumimoji="1" lang="en-US" altLang="ja-JP" sz="1400" b="1" dirty="0"/>
          </a:p>
          <a:p>
            <a:pPr marL="216000"/>
            <a:r>
              <a:rPr kumimoji="1" lang="en-US" altLang="ja-JP" sz="1400" b="1" dirty="0"/>
              <a:t>    6. </a:t>
            </a:r>
            <a:r>
              <a:rPr kumimoji="1" lang="ja-JP" altLang="en-US" sz="1400" b="1"/>
              <a:t>研究の本格実施がしやすい環境</a:t>
            </a:r>
            <a:endParaRPr kumimoji="1" lang="en-US" altLang="ja-JP" sz="1400" b="1" dirty="0"/>
          </a:p>
          <a:p>
            <a:pPr marL="216000"/>
            <a:r>
              <a:rPr kumimoji="1" lang="en-US" altLang="ja-JP" sz="1400" b="1" dirty="0"/>
              <a:t>    7. </a:t>
            </a:r>
            <a:r>
              <a:rPr kumimoji="1" lang="ja-JP" altLang="en-US" sz="1400" b="1"/>
              <a:t>研究発表・社会実装がしやすい環境</a:t>
            </a:r>
            <a:endParaRPr kumimoji="1" lang="en-US" altLang="ja-JP" sz="1400" b="1" dirty="0"/>
          </a:p>
        </p:txBody>
      </p:sp>
      <p:sp>
        <p:nvSpPr>
          <p:cNvPr id="8" name="テキスト ボックス 7">
            <a:extLst>
              <a:ext uri="{FF2B5EF4-FFF2-40B4-BE49-F238E27FC236}">
                <a16:creationId xmlns:a16="http://schemas.microsoft.com/office/drawing/2014/main" id="{1C718865-4DC4-67CB-D260-13C7D15B3B8A}"/>
              </a:ext>
            </a:extLst>
          </p:cNvPr>
          <p:cNvSpPr txBox="1"/>
          <p:nvPr/>
        </p:nvSpPr>
        <p:spPr>
          <a:xfrm>
            <a:off x="4572000" y="4690381"/>
            <a:ext cx="1834662" cy="338554"/>
          </a:xfrm>
          <a:prstGeom prst="rect">
            <a:avLst/>
          </a:prstGeom>
          <a:noFill/>
        </p:spPr>
        <p:txBody>
          <a:bodyPr wrap="square" rtlCol="0">
            <a:spAutoFit/>
          </a:bodyPr>
          <a:lstStyle/>
          <a:p>
            <a:r>
              <a:rPr kumimoji="1" lang="en-US" altLang="ja-JP" sz="1600" b="1" dirty="0">
                <a:latin typeface="Hiragino Kaku Gothic Pro W3" panose="020B0300000000000000" pitchFamily="34" charset="-128"/>
                <a:ea typeface="Hiragino Kaku Gothic Pro W3" panose="020B0300000000000000" pitchFamily="34" charset="-128"/>
              </a:rPr>
              <a:t>3. </a:t>
            </a:r>
            <a:r>
              <a:rPr kumimoji="1" lang="ja-JP" altLang="en-US" sz="1600" b="1">
                <a:latin typeface="Hiragino Kaku Gothic Pro W3" panose="020B0300000000000000" pitchFamily="34" charset="-128"/>
                <a:ea typeface="Hiragino Kaku Gothic Pro W3" panose="020B0300000000000000" pitchFamily="34" charset="-128"/>
              </a:rPr>
              <a:t>環境</a:t>
            </a:r>
            <a:r>
              <a:rPr kumimoji="1" lang="en-US" altLang="ja-JP" sz="1600" b="1" dirty="0">
                <a:latin typeface="Hiragino Kaku Gothic Pro W3" panose="020B0300000000000000" pitchFamily="34" charset="-128"/>
                <a:ea typeface="Hiragino Kaku Gothic Pro W3" panose="020B0300000000000000" pitchFamily="34" charset="-128"/>
              </a:rPr>
              <a:t>KPI</a:t>
            </a:r>
            <a:r>
              <a:rPr kumimoji="1" lang="ja-JP" altLang="en-US" sz="1600" b="1">
                <a:latin typeface="Hiragino Kaku Gothic Pro W3" panose="020B0300000000000000" pitchFamily="34" charset="-128"/>
                <a:ea typeface="Hiragino Kaku Gothic Pro W3" panose="020B0300000000000000" pitchFamily="34" charset="-128"/>
              </a:rPr>
              <a:t>の設定</a:t>
            </a:r>
            <a:endParaRPr kumimoji="1" lang="ja-JP" altLang="en-US" sz="1600" b="1"/>
          </a:p>
        </p:txBody>
      </p:sp>
      <p:sp>
        <p:nvSpPr>
          <p:cNvPr id="16" name="テキスト ボックス 15">
            <a:extLst>
              <a:ext uri="{FF2B5EF4-FFF2-40B4-BE49-F238E27FC236}">
                <a16:creationId xmlns:a16="http://schemas.microsoft.com/office/drawing/2014/main" id="{F54207FE-45DD-33CA-B2A1-C25BDC1FE09C}"/>
              </a:ext>
            </a:extLst>
          </p:cNvPr>
          <p:cNvSpPr txBox="1"/>
          <p:nvPr/>
        </p:nvSpPr>
        <p:spPr>
          <a:xfrm>
            <a:off x="4572000" y="4201307"/>
            <a:ext cx="4572000" cy="799933"/>
          </a:xfrm>
          <a:prstGeom prst="rect">
            <a:avLst/>
          </a:prstGeom>
        </p:spPr>
        <p:txBody>
          <a:bodyPr vert="horz" lIns="91440" tIns="45720" rIns="91440" bIns="45720" rtlCol="0" anchor="ctr">
            <a:noAutofit/>
          </a:bodyPr>
          <a:lstStyle>
            <a:lvl1pPr defTabSz="914400">
              <a:lnSpc>
                <a:spcPct val="90000"/>
              </a:lnSpc>
              <a:spcBef>
                <a:spcPct val="0"/>
              </a:spcBef>
              <a:buNone/>
              <a:defRPr kumimoji="1" sz="2400">
                <a:latin typeface="+mj-lt"/>
                <a:ea typeface="+mj-ea"/>
                <a:cs typeface="+mj-cs"/>
              </a:defRPr>
            </a:lvl1pPr>
          </a:lstStyle>
          <a:p>
            <a:r>
              <a:rPr lang="en-US" altLang="ja-JP" sz="1600" b="1" dirty="0">
                <a:latin typeface="Hiragino Kaku Gothic Pro W3" panose="020B0300000000000000" pitchFamily="34" charset="-128"/>
                <a:ea typeface="Hiragino Kaku Gothic Pro W3" panose="020B0300000000000000" pitchFamily="34" charset="-128"/>
              </a:rPr>
              <a:t>2. </a:t>
            </a:r>
            <a:r>
              <a:rPr lang="ja-JP" altLang="en-US" sz="1600" b="1">
                <a:latin typeface="Hiragino Kaku Gothic Pro W3" panose="020B0300000000000000" pitchFamily="34" charset="-128"/>
                <a:ea typeface="Hiragino Kaku Gothic Pro W3" panose="020B0300000000000000" pitchFamily="34" charset="-128"/>
              </a:rPr>
              <a:t>環境実現のためのアクションプランの策定</a:t>
            </a:r>
          </a:p>
        </p:txBody>
      </p:sp>
      <p:sp>
        <p:nvSpPr>
          <p:cNvPr id="22" name="テキスト ボックス 21">
            <a:extLst>
              <a:ext uri="{FF2B5EF4-FFF2-40B4-BE49-F238E27FC236}">
                <a16:creationId xmlns:a16="http://schemas.microsoft.com/office/drawing/2014/main" id="{E4A1FECE-0AD7-833E-D57B-B6233FC87074}"/>
              </a:ext>
            </a:extLst>
          </p:cNvPr>
          <p:cNvSpPr txBox="1"/>
          <p:nvPr/>
        </p:nvSpPr>
        <p:spPr>
          <a:xfrm>
            <a:off x="-12006" y="-4508"/>
            <a:ext cx="3637708" cy="307777"/>
          </a:xfrm>
          <a:prstGeom prst="rect">
            <a:avLst/>
          </a:prstGeom>
          <a:noFill/>
        </p:spPr>
        <p:txBody>
          <a:bodyPr wrap="square">
            <a:spAutoFit/>
          </a:bodyPr>
          <a:lstStyle/>
          <a:p>
            <a:r>
              <a:rPr kumimoji="1" lang="ja-JP" altLang="en-US" sz="1400"/>
              <a:t>教育力・研究力向上のための王道</a:t>
            </a:r>
            <a:endParaRPr lang="ja-JP" altLang="en-US" sz="1400"/>
          </a:p>
        </p:txBody>
      </p:sp>
      <p:sp>
        <p:nvSpPr>
          <p:cNvPr id="23" name="テキスト ボックス 22">
            <a:extLst>
              <a:ext uri="{FF2B5EF4-FFF2-40B4-BE49-F238E27FC236}">
                <a16:creationId xmlns:a16="http://schemas.microsoft.com/office/drawing/2014/main" id="{910F57DF-60D2-EFF8-5EE0-EC8C91C7EC35}"/>
              </a:ext>
            </a:extLst>
          </p:cNvPr>
          <p:cNvSpPr txBox="1"/>
          <p:nvPr/>
        </p:nvSpPr>
        <p:spPr>
          <a:xfrm>
            <a:off x="-12006" y="876415"/>
            <a:ext cx="9143999" cy="738664"/>
          </a:xfrm>
          <a:prstGeom prst="rect">
            <a:avLst/>
          </a:prstGeom>
          <a:solidFill>
            <a:schemeClr val="bg1"/>
          </a:solidFill>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論文数など代替指標に振り回されて、研究力だけでなく教育力まで低下してしまっている</a:t>
            </a:r>
            <a:r>
              <a:rPr kumimoji="1" lang="en-US" altLang="ja-JP" sz="1400" dirty="0">
                <a:latin typeface="Hiragino Kaku Gothic Pro W3" panose="020B0300000000000000" pitchFamily="34" charset="-128"/>
                <a:ea typeface="Hiragino Kaku Gothic Pro W3" panose="020B0300000000000000" pitchFamily="34" charset="-128"/>
              </a:rPr>
              <a:t>*</a:t>
            </a:r>
            <a:r>
              <a:rPr kumimoji="1" lang="ja-JP" altLang="en-US" sz="1400">
                <a:latin typeface="Hiragino Kaku Gothic Pro W3" panose="020B0300000000000000" pitchFamily="34" charset="-128"/>
                <a:ea typeface="Hiragino Kaku Gothic Pro W3" panose="020B0300000000000000" pitchFamily="34" charset="-128"/>
              </a:rPr>
              <a:t>のは日本だけではない。他国に先んじて、教育力、研究力向上のための理論・方法論に変革をもたらし、高い教育力、研究力を実現すれば、日本は再び国際的競争力が高い国に返り咲くことができる。</a:t>
            </a:r>
            <a:endParaRPr kumimoji="1" lang="ja-JP" altLang="en-US" sz="1400"/>
          </a:p>
        </p:txBody>
      </p:sp>
      <p:sp>
        <p:nvSpPr>
          <p:cNvPr id="26" name="テキスト ボックス 25">
            <a:extLst>
              <a:ext uri="{FF2B5EF4-FFF2-40B4-BE49-F238E27FC236}">
                <a16:creationId xmlns:a16="http://schemas.microsoft.com/office/drawing/2014/main" id="{048364F8-07AC-027A-053A-24F9DA87D4D8}"/>
              </a:ext>
            </a:extLst>
          </p:cNvPr>
          <p:cNvSpPr txBox="1"/>
          <p:nvPr/>
        </p:nvSpPr>
        <p:spPr>
          <a:xfrm>
            <a:off x="-1" y="6422764"/>
            <a:ext cx="9144002" cy="400110"/>
          </a:xfrm>
          <a:prstGeom prst="rect">
            <a:avLst/>
          </a:prstGeom>
          <a:noFill/>
        </p:spPr>
        <p:txBody>
          <a:bodyPr wrap="square" rtlCol="0">
            <a:spAutoFit/>
          </a:bodyPr>
          <a:lstStyle/>
          <a:p>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「国際環境」「若手が活躍できる環境」といった環境</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間接的環境とよぶ</a:t>
            </a:r>
            <a:r>
              <a:rPr kumimoji="1" lang="en-US" altLang="ja-JP" sz="1000" dirty="0">
                <a:latin typeface="Hiragino Kaku Gothic Pro W3" panose="020B0300000000000000" pitchFamily="34" charset="-128"/>
                <a:ea typeface="Hiragino Kaku Gothic Pro W3" panose="020B0300000000000000" pitchFamily="34" charset="-128"/>
              </a:rPr>
              <a:t>) </a:t>
            </a:r>
            <a:r>
              <a:rPr kumimoji="1" lang="ja-JP" altLang="en-US" sz="1000">
                <a:latin typeface="Hiragino Kaku Gothic Pro W3" panose="020B0300000000000000" pitchFamily="34" charset="-128"/>
                <a:ea typeface="Hiragino Kaku Gothic Pro W3" panose="020B0300000000000000" pitchFamily="34" charset="-128"/>
              </a:rPr>
              <a:t>はコア</a:t>
            </a:r>
            <a:r>
              <a:rPr lang="ja-JP" altLang="en-US" sz="1000">
                <a:latin typeface="Hiragino Kaku Gothic Pro W3" panose="020B0300000000000000" pitchFamily="34" charset="-128"/>
                <a:ea typeface="Hiragino Kaku Gothic Pro W3" panose="020B0300000000000000" pitchFamily="34" charset="-128"/>
              </a:rPr>
              <a:t>教育研究</a:t>
            </a:r>
            <a:r>
              <a:rPr kumimoji="1" lang="ja-JP" altLang="en-US" sz="1000">
                <a:latin typeface="Hiragino Kaku Gothic Pro W3" panose="020B0300000000000000" pitchFamily="34" charset="-128"/>
                <a:ea typeface="Hiragino Kaku Gothic Pro W3" panose="020B0300000000000000" pitchFamily="34" charset="-128"/>
              </a:rPr>
              <a:t>環境とは区別される。アウトプット向上のために、研究成果が生まれるまでの様々なプロセスに直接的に関係する環境要因を考える。</a:t>
            </a:r>
          </a:p>
        </p:txBody>
      </p:sp>
      <p:sp>
        <p:nvSpPr>
          <p:cNvPr id="27" name="テキスト ボックス 26">
            <a:extLst>
              <a:ext uri="{FF2B5EF4-FFF2-40B4-BE49-F238E27FC236}">
                <a16:creationId xmlns:a16="http://schemas.microsoft.com/office/drawing/2014/main" id="{AA802735-AE53-4AEB-74EE-B92D8CCAAB9F}"/>
              </a:ext>
            </a:extLst>
          </p:cNvPr>
          <p:cNvSpPr txBox="1"/>
          <p:nvPr/>
        </p:nvSpPr>
        <p:spPr>
          <a:xfrm>
            <a:off x="-12007" y="5747215"/>
            <a:ext cx="9131993" cy="707886"/>
          </a:xfrm>
          <a:prstGeom prst="rect">
            <a:avLst/>
          </a:prstGeom>
          <a:noFill/>
        </p:spPr>
        <p:txBody>
          <a:bodyPr wrap="square">
            <a:spAutoFit/>
          </a:bodyPr>
          <a:lstStyle/>
          <a:p>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論文数や被引用数の高い論文の割合といった、研究アウトプットを</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結果型</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として設定すると、成果の小出し、科学的価値の低い研究の横行、研究グループ間の過剰な相互論文引用といった</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ハック</a:t>
            </a:r>
            <a:r>
              <a:rPr kumimoji="1" lang="en-US" altLang="ja-JP" sz="1000" dirty="0">
                <a:latin typeface="Hiragino Kaku Gothic Pro W3" panose="020B0300000000000000" pitchFamily="34" charset="-128"/>
                <a:ea typeface="Hiragino Kaku Gothic Pro W3" panose="020B0300000000000000" pitchFamily="34" charset="-128"/>
              </a:rPr>
              <a:t>(</a:t>
            </a:r>
            <a:r>
              <a:rPr kumimoji="1" lang="ja-JP" altLang="en-US" sz="1000">
                <a:latin typeface="Hiragino Kaku Gothic Pro W3" panose="020B0300000000000000" pitchFamily="34" charset="-128"/>
                <a:ea typeface="Hiragino Kaku Gothic Pro W3" panose="020B0300000000000000" pitchFamily="34" charset="-128"/>
              </a:rPr>
              <a:t>指標値が見た目上良くなるように、</a:t>
            </a:r>
            <a:r>
              <a:rPr kumimoji="1" lang="ja-JP" altLang="en-US" sz="1000" spc="-150">
                <a:latin typeface="Hiragino Kaku Gothic Pro W3" panose="020B0300000000000000" pitchFamily="34" charset="-128"/>
                <a:ea typeface="Hiragino Kaku Gothic Pro W3" panose="020B0300000000000000" pitchFamily="34" charset="-128"/>
              </a:rPr>
              <a:t>表面的な対策を行うこと</a:t>
            </a:r>
            <a:r>
              <a:rPr kumimoji="1" lang="en-US" altLang="ja-JP" sz="1000" spc="-150" dirty="0">
                <a:latin typeface="Hiragino Kaku Gothic Pro W3" panose="020B0300000000000000" pitchFamily="34" charset="-128"/>
                <a:ea typeface="Hiragino Kaku Gothic Pro W3" panose="020B0300000000000000" pitchFamily="34" charset="-128"/>
              </a:rPr>
              <a:t>)</a:t>
            </a:r>
            <a:r>
              <a:rPr kumimoji="1" lang="ja-JP" altLang="en-US" sz="1000" spc="-150">
                <a:latin typeface="Hiragino Kaku Gothic Pro W3" panose="020B0300000000000000" pitchFamily="34" charset="-128"/>
                <a:ea typeface="Hiragino Kaku Gothic Pro W3" panose="020B0300000000000000" pitchFamily="34" charset="-128"/>
              </a:rPr>
              <a:t>が起こり、かえって教育力・研究力が低下する。行政による大学アウトプット向上への訴求が教員を直撃しないようにすることが重要。大学に対するアウトプット向上訴求は、望ましい教育研究環の整備・実現へと方向性を改め、その結果として達成されねばならない。</a:t>
            </a:r>
            <a:endParaRPr lang="ja-JP" altLang="en-US" sz="1000" spc="-150"/>
          </a:p>
        </p:txBody>
      </p:sp>
      <p:sp>
        <p:nvSpPr>
          <p:cNvPr id="35" name="テキスト ボックス 34">
            <a:extLst>
              <a:ext uri="{FF2B5EF4-FFF2-40B4-BE49-F238E27FC236}">
                <a16:creationId xmlns:a16="http://schemas.microsoft.com/office/drawing/2014/main" id="{771DD23E-A1A1-6E4B-6CE2-21D979324450}"/>
              </a:ext>
            </a:extLst>
          </p:cNvPr>
          <p:cNvSpPr txBox="1"/>
          <p:nvPr/>
        </p:nvSpPr>
        <p:spPr>
          <a:xfrm>
            <a:off x="4571999" y="4968518"/>
            <a:ext cx="4156693" cy="338554"/>
          </a:xfrm>
          <a:prstGeom prst="rect">
            <a:avLst/>
          </a:prstGeom>
          <a:noFill/>
        </p:spPr>
        <p:txBody>
          <a:bodyPr wrap="square" rtlCol="0">
            <a:spAutoFit/>
          </a:bodyPr>
          <a:lstStyle/>
          <a:p>
            <a:r>
              <a:rPr kumimoji="1" lang="en-US" altLang="ja-JP" sz="1600" b="1" dirty="0">
                <a:latin typeface="Hiragino Kaku Gothic Pro W3" panose="020B0300000000000000" pitchFamily="34" charset="-128"/>
                <a:ea typeface="Hiragino Kaku Gothic Pro W3" panose="020B0300000000000000" pitchFamily="34" charset="-128"/>
              </a:rPr>
              <a:t>4. </a:t>
            </a:r>
            <a:r>
              <a:rPr kumimoji="1" lang="ja-JP" altLang="en-US" sz="1600" b="1">
                <a:latin typeface="Hiragino Kaku Gothic Pro W3" panose="020B0300000000000000" pitchFamily="34" charset="-128"/>
                <a:ea typeface="Hiragino Kaku Gothic Pro W3" panose="020B0300000000000000" pitchFamily="34" charset="-128"/>
              </a:rPr>
              <a:t>アクションプランの実施と</a:t>
            </a:r>
            <a:r>
              <a:rPr kumimoji="1" lang="en-US" altLang="ja-JP" sz="1600" b="1" dirty="0">
                <a:latin typeface="Hiragino Kaku Gothic Pro W3" panose="020B0300000000000000" pitchFamily="34" charset="-128"/>
                <a:ea typeface="Hiragino Kaku Gothic Pro W3" panose="020B0300000000000000" pitchFamily="34" charset="-128"/>
              </a:rPr>
              <a:t>KPI</a:t>
            </a:r>
            <a:r>
              <a:rPr kumimoji="1" lang="ja-JP" altLang="en-US" sz="1600" b="1">
                <a:latin typeface="Hiragino Kaku Gothic Pro W3" panose="020B0300000000000000" pitchFamily="34" charset="-128"/>
                <a:ea typeface="Hiragino Kaku Gothic Pro W3" panose="020B0300000000000000" pitchFamily="34" charset="-128"/>
              </a:rPr>
              <a:t>測定</a:t>
            </a:r>
            <a:endParaRPr kumimoji="1" lang="ja-JP" altLang="en-US" sz="1600" b="1"/>
          </a:p>
        </p:txBody>
      </p:sp>
    </p:spTree>
    <p:extLst>
      <p:ext uri="{BB962C8B-B14F-4D97-AF65-F5344CB8AC3E}">
        <p14:creationId xmlns:p14="http://schemas.microsoft.com/office/powerpoint/2010/main" val="129973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C652D72B-6BD8-F23C-BC12-BA6902E6CA51}"/>
              </a:ext>
            </a:extLst>
          </p:cNvPr>
          <p:cNvGrpSpPr/>
          <p:nvPr/>
        </p:nvGrpSpPr>
        <p:grpSpPr>
          <a:xfrm>
            <a:off x="176714" y="1053013"/>
            <a:ext cx="961293" cy="436951"/>
            <a:chOff x="338667" y="485987"/>
            <a:chExt cx="2421467" cy="1100666"/>
          </a:xfrm>
        </p:grpSpPr>
        <p:sp>
          <p:nvSpPr>
            <p:cNvPr id="4" name="正方形/長方形 3">
              <a:extLst>
                <a:ext uri="{FF2B5EF4-FFF2-40B4-BE49-F238E27FC236}">
                  <a16:creationId xmlns:a16="http://schemas.microsoft.com/office/drawing/2014/main" id="{BF9302FA-D40D-58A9-A3C1-73CE56F69A8D}"/>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 name="円/楕円 4">
              <a:extLst>
                <a:ext uri="{FF2B5EF4-FFF2-40B4-BE49-F238E27FC236}">
                  <a16:creationId xmlns:a16="http://schemas.microsoft.com/office/drawing/2014/main" id="{E68FFCC3-F405-B8C9-B2C0-E1EBA7750179}"/>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 name="テキスト ボックス 5">
              <a:extLst>
                <a:ext uri="{FF2B5EF4-FFF2-40B4-BE49-F238E27FC236}">
                  <a16:creationId xmlns:a16="http://schemas.microsoft.com/office/drawing/2014/main" id="{F7DCBEAA-95A5-BCFD-1D0C-F89A4D060658}"/>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7" name="円/楕円 6">
              <a:extLst>
                <a:ext uri="{FF2B5EF4-FFF2-40B4-BE49-F238E27FC236}">
                  <a16:creationId xmlns:a16="http://schemas.microsoft.com/office/drawing/2014/main" id="{54B0503E-6B08-D3A5-972B-59846161D7D1}"/>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8" name="円/楕円 7">
              <a:extLst>
                <a:ext uri="{FF2B5EF4-FFF2-40B4-BE49-F238E27FC236}">
                  <a16:creationId xmlns:a16="http://schemas.microsoft.com/office/drawing/2014/main" id="{BDA2B8FF-A7DA-DFBD-C0FF-DAFA8E4333F5}"/>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36" name="グループ化 35">
            <a:extLst>
              <a:ext uri="{FF2B5EF4-FFF2-40B4-BE49-F238E27FC236}">
                <a16:creationId xmlns:a16="http://schemas.microsoft.com/office/drawing/2014/main" id="{E2E28C53-20CF-E750-5AF7-4E1A8E73EEAE}"/>
              </a:ext>
            </a:extLst>
          </p:cNvPr>
          <p:cNvGrpSpPr/>
          <p:nvPr/>
        </p:nvGrpSpPr>
        <p:grpSpPr>
          <a:xfrm>
            <a:off x="152873" y="1564293"/>
            <a:ext cx="981015" cy="436951"/>
            <a:chOff x="5389309" y="2318716"/>
            <a:chExt cx="2471145" cy="1100666"/>
          </a:xfrm>
        </p:grpSpPr>
        <p:sp>
          <p:nvSpPr>
            <p:cNvPr id="29" name="正方形/長方形 28">
              <a:extLst>
                <a:ext uri="{FF2B5EF4-FFF2-40B4-BE49-F238E27FC236}">
                  <a16:creationId xmlns:a16="http://schemas.microsoft.com/office/drawing/2014/main" id="{AC779929-B602-80DC-F6E0-E96196E52DE4}"/>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0" name="円/楕円 29">
              <a:extLst>
                <a:ext uri="{FF2B5EF4-FFF2-40B4-BE49-F238E27FC236}">
                  <a16:creationId xmlns:a16="http://schemas.microsoft.com/office/drawing/2014/main" id="{52F9E119-BC1E-C016-7732-88ADC6F8C4A4}"/>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1" name="テキスト ボックス 30">
              <a:extLst>
                <a:ext uri="{FF2B5EF4-FFF2-40B4-BE49-F238E27FC236}">
                  <a16:creationId xmlns:a16="http://schemas.microsoft.com/office/drawing/2014/main" id="{DDFFF796-C834-C3C3-1CCA-C3EB00346FEB}"/>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32" name="円/楕円 31">
              <a:extLst>
                <a:ext uri="{FF2B5EF4-FFF2-40B4-BE49-F238E27FC236}">
                  <a16:creationId xmlns:a16="http://schemas.microsoft.com/office/drawing/2014/main" id="{60A9C330-2679-6A7E-A319-5E8A626A67BA}"/>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37" name="グループ化 36">
            <a:extLst>
              <a:ext uri="{FF2B5EF4-FFF2-40B4-BE49-F238E27FC236}">
                <a16:creationId xmlns:a16="http://schemas.microsoft.com/office/drawing/2014/main" id="{15ED0B82-FA49-3B82-F7E5-31CBBCE2B69A}"/>
              </a:ext>
            </a:extLst>
          </p:cNvPr>
          <p:cNvGrpSpPr/>
          <p:nvPr/>
        </p:nvGrpSpPr>
        <p:grpSpPr>
          <a:xfrm>
            <a:off x="175142" y="2064878"/>
            <a:ext cx="961293" cy="436951"/>
            <a:chOff x="5438987" y="3523194"/>
            <a:chExt cx="2421467" cy="1100666"/>
          </a:xfrm>
        </p:grpSpPr>
        <p:sp>
          <p:nvSpPr>
            <p:cNvPr id="33" name="正方形/長方形 32">
              <a:extLst>
                <a:ext uri="{FF2B5EF4-FFF2-40B4-BE49-F238E27FC236}">
                  <a16:creationId xmlns:a16="http://schemas.microsoft.com/office/drawing/2014/main" id="{9F99C8B3-F231-6B97-9625-AC31BFD2AE8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4" name="円/楕円 33">
              <a:extLst>
                <a:ext uri="{FF2B5EF4-FFF2-40B4-BE49-F238E27FC236}">
                  <a16:creationId xmlns:a16="http://schemas.microsoft.com/office/drawing/2014/main" id="{AC00F815-BEF5-2EBC-CEE4-4AF01CEB29E6}"/>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35" name="テキスト ボックス 34">
              <a:extLst>
                <a:ext uri="{FF2B5EF4-FFF2-40B4-BE49-F238E27FC236}">
                  <a16:creationId xmlns:a16="http://schemas.microsoft.com/office/drawing/2014/main" id="{54FF2E47-2013-1E89-55DC-46A86802570D}"/>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sp>
        <p:nvSpPr>
          <p:cNvPr id="3" name="テキスト ボックス 2">
            <a:extLst>
              <a:ext uri="{FF2B5EF4-FFF2-40B4-BE49-F238E27FC236}">
                <a16:creationId xmlns:a16="http://schemas.microsoft.com/office/drawing/2014/main" id="{B0284A01-E51D-ADF0-2BA4-5FD1F121F248}"/>
              </a:ext>
            </a:extLst>
          </p:cNvPr>
          <p:cNvSpPr txBox="1"/>
          <p:nvPr/>
        </p:nvSpPr>
        <p:spPr>
          <a:xfrm>
            <a:off x="-13257" y="276443"/>
            <a:ext cx="6710491" cy="433196"/>
          </a:xfrm>
          <a:prstGeom prst="rect">
            <a:avLst/>
          </a:prstGeom>
          <a:noFill/>
        </p:spPr>
        <p:txBody>
          <a:bodyPr wrap="none" rtlCol="0">
            <a:spAutoFit/>
          </a:bodyPr>
          <a:lstStyle/>
          <a:p>
            <a:r>
              <a:rPr kumimoji="1" lang="ja-JP" altLang="en-US" sz="2215"/>
              <a:t>ユニットクラスター制を導入した研究科のイメージ</a:t>
            </a:r>
          </a:p>
        </p:txBody>
      </p:sp>
      <p:sp>
        <p:nvSpPr>
          <p:cNvPr id="41" name="テキスト ボックス 40">
            <a:extLst>
              <a:ext uri="{FF2B5EF4-FFF2-40B4-BE49-F238E27FC236}">
                <a16:creationId xmlns:a16="http://schemas.microsoft.com/office/drawing/2014/main" id="{E1F60E6E-0981-B11A-A4E2-B6BED8EDEC9D}"/>
              </a:ext>
            </a:extLst>
          </p:cNvPr>
          <p:cNvSpPr txBox="1"/>
          <p:nvPr/>
        </p:nvSpPr>
        <p:spPr>
          <a:xfrm>
            <a:off x="11128468" y="5805993"/>
            <a:ext cx="2235200" cy="1115434"/>
          </a:xfrm>
          <a:prstGeom prst="rect">
            <a:avLst/>
          </a:prstGeom>
          <a:noFill/>
        </p:spPr>
        <p:txBody>
          <a:bodyPr wrap="square">
            <a:spAutoFit/>
          </a:bodyPr>
          <a:lstStyle/>
          <a:p>
            <a:r>
              <a:rPr kumimoji="1" lang="ja-JP" altLang="en-US" sz="1662"/>
              <a:t>研究力低下の要因</a:t>
            </a:r>
            <a:r>
              <a:rPr kumimoji="1" lang="en-US" altLang="ja-JP" sz="1662"/>
              <a:t>: </a:t>
            </a:r>
          </a:p>
          <a:p>
            <a:r>
              <a:rPr kumimoji="1" lang="en-US" altLang="ja-JP" sz="1662"/>
              <a:t>1. </a:t>
            </a:r>
            <a:r>
              <a:rPr kumimoji="1" lang="ja-JP" altLang="en-US" sz="1662"/>
              <a:t>研究単位の小型化</a:t>
            </a:r>
            <a:endParaRPr kumimoji="1" lang="en-US" altLang="ja-JP" sz="1662"/>
          </a:p>
          <a:p>
            <a:r>
              <a:rPr kumimoji="1" lang="en-US" altLang="ja-JP" sz="1662"/>
              <a:t>2. </a:t>
            </a:r>
            <a:r>
              <a:rPr kumimoji="1" lang="ja-JP" altLang="en-US" sz="1662"/>
              <a:t>研究室の閉鎖性</a:t>
            </a:r>
            <a:endParaRPr kumimoji="1" lang="en-US" altLang="ja-JP" sz="1662"/>
          </a:p>
          <a:p>
            <a:r>
              <a:rPr kumimoji="1" lang="en-US" altLang="ja-JP" sz="1662"/>
              <a:t>3. </a:t>
            </a:r>
            <a:r>
              <a:rPr kumimoji="1" lang="ja-JP" altLang="en-US" sz="1662"/>
              <a:t>相互不干渉など</a:t>
            </a:r>
            <a:endParaRPr lang="ja-JP" altLang="en-US" sz="1662"/>
          </a:p>
        </p:txBody>
      </p:sp>
      <p:grpSp>
        <p:nvGrpSpPr>
          <p:cNvPr id="38" name="グループ化 37">
            <a:extLst>
              <a:ext uri="{FF2B5EF4-FFF2-40B4-BE49-F238E27FC236}">
                <a16:creationId xmlns:a16="http://schemas.microsoft.com/office/drawing/2014/main" id="{338755EA-1D78-4AC9-CB0D-97855C8503AB}"/>
              </a:ext>
            </a:extLst>
          </p:cNvPr>
          <p:cNvGrpSpPr/>
          <p:nvPr/>
        </p:nvGrpSpPr>
        <p:grpSpPr>
          <a:xfrm>
            <a:off x="1219485" y="1047738"/>
            <a:ext cx="961293" cy="436951"/>
            <a:chOff x="338667" y="485987"/>
            <a:chExt cx="2421467" cy="1100666"/>
          </a:xfrm>
        </p:grpSpPr>
        <p:sp>
          <p:nvSpPr>
            <p:cNvPr id="39" name="正方形/長方形 38">
              <a:extLst>
                <a:ext uri="{FF2B5EF4-FFF2-40B4-BE49-F238E27FC236}">
                  <a16:creationId xmlns:a16="http://schemas.microsoft.com/office/drawing/2014/main" id="{C382A36C-FE4E-DCFC-774B-79B262E596A9}"/>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40" name="円/楕円 39">
              <a:extLst>
                <a:ext uri="{FF2B5EF4-FFF2-40B4-BE49-F238E27FC236}">
                  <a16:creationId xmlns:a16="http://schemas.microsoft.com/office/drawing/2014/main" id="{C27EB159-F7E3-3382-9B59-5CF938A68F3C}"/>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47" name="テキスト ボックス 46">
              <a:extLst>
                <a:ext uri="{FF2B5EF4-FFF2-40B4-BE49-F238E27FC236}">
                  <a16:creationId xmlns:a16="http://schemas.microsoft.com/office/drawing/2014/main" id="{3152C66A-87BC-3903-9967-D3C8A0741A8C}"/>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49" name="円/楕円 48">
              <a:extLst>
                <a:ext uri="{FF2B5EF4-FFF2-40B4-BE49-F238E27FC236}">
                  <a16:creationId xmlns:a16="http://schemas.microsoft.com/office/drawing/2014/main" id="{6C3DCA49-1A10-36FC-97B8-6A504BF83AB5}"/>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1" name="円/楕円 50">
              <a:extLst>
                <a:ext uri="{FF2B5EF4-FFF2-40B4-BE49-F238E27FC236}">
                  <a16:creationId xmlns:a16="http://schemas.microsoft.com/office/drawing/2014/main" id="{2E313E88-FEEF-1177-0076-5A0C7F651B85}"/>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52" name="グループ化 51">
            <a:extLst>
              <a:ext uri="{FF2B5EF4-FFF2-40B4-BE49-F238E27FC236}">
                <a16:creationId xmlns:a16="http://schemas.microsoft.com/office/drawing/2014/main" id="{2478D724-D6D9-FB94-344B-25AA9059A878}"/>
              </a:ext>
            </a:extLst>
          </p:cNvPr>
          <p:cNvGrpSpPr/>
          <p:nvPr/>
        </p:nvGrpSpPr>
        <p:grpSpPr>
          <a:xfrm>
            <a:off x="1195645" y="1564293"/>
            <a:ext cx="981015" cy="436951"/>
            <a:chOff x="5389309" y="2318716"/>
            <a:chExt cx="2471145" cy="1100666"/>
          </a:xfrm>
        </p:grpSpPr>
        <p:sp>
          <p:nvSpPr>
            <p:cNvPr id="53" name="正方形/長方形 52">
              <a:extLst>
                <a:ext uri="{FF2B5EF4-FFF2-40B4-BE49-F238E27FC236}">
                  <a16:creationId xmlns:a16="http://schemas.microsoft.com/office/drawing/2014/main" id="{EF417BDA-9210-AC7E-AD78-A2565A0DCDDD}"/>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4" name="円/楕円 53">
              <a:extLst>
                <a:ext uri="{FF2B5EF4-FFF2-40B4-BE49-F238E27FC236}">
                  <a16:creationId xmlns:a16="http://schemas.microsoft.com/office/drawing/2014/main" id="{A29BC3CD-21BB-4EE5-2AE0-B05DBD3C7950}"/>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55" name="テキスト ボックス 54">
              <a:extLst>
                <a:ext uri="{FF2B5EF4-FFF2-40B4-BE49-F238E27FC236}">
                  <a16:creationId xmlns:a16="http://schemas.microsoft.com/office/drawing/2014/main" id="{06688A73-D1CE-2806-62BD-0F044F9169B4}"/>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61" name="円/楕円 60">
              <a:extLst>
                <a:ext uri="{FF2B5EF4-FFF2-40B4-BE49-F238E27FC236}">
                  <a16:creationId xmlns:a16="http://schemas.microsoft.com/office/drawing/2014/main" id="{70159C2C-E786-9FBE-CF86-F1760B00D4AA}"/>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62" name="グループ化 61">
            <a:extLst>
              <a:ext uri="{FF2B5EF4-FFF2-40B4-BE49-F238E27FC236}">
                <a16:creationId xmlns:a16="http://schemas.microsoft.com/office/drawing/2014/main" id="{793CBBD0-51CF-8451-5A13-E30B72518A01}"/>
              </a:ext>
            </a:extLst>
          </p:cNvPr>
          <p:cNvGrpSpPr/>
          <p:nvPr/>
        </p:nvGrpSpPr>
        <p:grpSpPr>
          <a:xfrm>
            <a:off x="1217914" y="2064878"/>
            <a:ext cx="961293" cy="436951"/>
            <a:chOff x="5438987" y="3523194"/>
            <a:chExt cx="2421467" cy="1100666"/>
          </a:xfrm>
        </p:grpSpPr>
        <p:sp>
          <p:nvSpPr>
            <p:cNvPr id="63" name="正方形/長方形 62">
              <a:extLst>
                <a:ext uri="{FF2B5EF4-FFF2-40B4-BE49-F238E27FC236}">
                  <a16:creationId xmlns:a16="http://schemas.microsoft.com/office/drawing/2014/main" id="{1291504A-ACCD-0FF1-5A78-D1180509AEC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4" name="円/楕円 63">
              <a:extLst>
                <a:ext uri="{FF2B5EF4-FFF2-40B4-BE49-F238E27FC236}">
                  <a16:creationId xmlns:a16="http://schemas.microsoft.com/office/drawing/2014/main" id="{9BEBAF5C-AD11-A135-B9F4-1A7FC0C94CDC}"/>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65" name="テキスト ボックス 64">
              <a:extLst>
                <a:ext uri="{FF2B5EF4-FFF2-40B4-BE49-F238E27FC236}">
                  <a16:creationId xmlns:a16="http://schemas.microsoft.com/office/drawing/2014/main" id="{E9C296BF-DAAE-F175-1806-56530ABDA637}"/>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72" name="グループ化 71">
            <a:extLst>
              <a:ext uri="{FF2B5EF4-FFF2-40B4-BE49-F238E27FC236}">
                <a16:creationId xmlns:a16="http://schemas.microsoft.com/office/drawing/2014/main" id="{425D33F3-8E76-EE06-81B1-CF44B90F2A4E}"/>
              </a:ext>
            </a:extLst>
          </p:cNvPr>
          <p:cNvGrpSpPr/>
          <p:nvPr/>
        </p:nvGrpSpPr>
        <p:grpSpPr>
          <a:xfrm>
            <a:off x="2245540" y="1044935"/>
            <a:ext cx="981015" cy="436951"/>
            <a:chOff x="5389309" y="2318716"/>
            <a:chExt cx="2471145" cy="1100666"/>
          </a:xfrm>
        </p:grpSpPr>
        <p:sp>
          <p:nvSpPr>
            <p:cNvPr id="73" name="正方形/長方形 72">
              <a:extLst>
                <a:ext uri="{FF2B5EF4-FFF2-40B4-BE49-F238E27FC236}">
                  <a16:creationId xmlns:a16="http://schemas.microsoft.com/office/drawing/2014/main" id="{18D964A7-609C-042D-92AF-F6CF3F2F82B4}"/>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74" name="円/楕円 73">
              <a:extLst>
                <a:ext uri="{FF2B5EF4-FFF2-40B4-BE49-F238E27FC236}">
                  <a16:creationId xmlns:a16="http://schemas.microsoft.com/office/drawing/2014/main" id="{837D2482-D5B3-843E-E8BE-DCE3FC92E4D5}"/>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75" name="テキスト ボックス 74">
              <a:extLst>
                <a:ext uri="{FF2B5EF4-FFF2-40B4-BE49-F238E27FC236}">
                  <a16:creationId xmlns:a16="http://schemas.microsoft.com/office/drawing/2014/main" id="{AF34CC25-44B4-5338-2829-D9A5AFB776E8}"/>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92" name="グループ化 91">
            <a:extLst>
              <a:ext uri="{FF2B5EF4-FFF2-40B4-BE49-F238E27FC236}">
                <a16:creationId xmlns:a16="http://schemas.microsoft.com/office/drawing/2014/main" id="{4E1CA612-BE0B-8F97-A836-175C072E9D17}"/>
              </a:ext>
            </a:extLst>
          </p:cNvPr>
          <p:cNvGrpSpPr/>
          <p:nvPr/>
        </p:nvGrpSpPr>
        <p:grpSpPr>
          <a:xfrm>
            <a:off x="180418" y="2570946"/>
            <a:ext cx="961293" cy="436951"/>
            <a:chOff x="5438987" y="3523194"/>
            <a:chExt cx="2421467" cy="1100666"/>
          </a:xfrm>
        </p:grpSpPr>
        <p:sp>
          <p:nvSpPr>
            <p:cNvPr id="93" name="正方形/長方形 92">
              <a:extLst>
                <a:ext uri="{FF2B5EF4-FFF2-40B4-BE49-F238E27FC236}">
                  <a16:creationId xmlns:a16="http://schemas.microsoft.com/office/drawing/2014/main" id="{46866597-35D0-E4E4-3FC5-057375DDF1B9}"/>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4" name="円/楕円 93">
              <a:extLst>
                <a:ext uri="{FF2B5EF4-FFF2-40B4-BE49-F238E27FC236}">
                  <a16:creationId xmlns:a16="http://schemas.microsoft.com/office/drawing/2014/main" id="{45C0C470-2F6A-9C59-A44D-33CB4A3F8E87}"/>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5" name="テキスト ボックス 94">
              <a:extLst>
                <a:ext uri="{FF2B5EF4-FFF2-40B4-BE49-F238E27FC236}">
                  <a16:creationId xmlns:a16="http://schemas.microsoft.com/office/drawing/2014/main" id="{FDE52814-2B6E-E7DD-7DE3-0BA1ED3E362D}"/>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96" name="グループ化 95">
            <a:extLst>
              <a:ext uri="{FF2B5EF4-FFF2-40B4-BE49-F238E27FC236}">
                <a16:creationId xmlns:a16="http://schemas.microsoft.com/office/drawing/2014/main" id="{02EBE902-3281-16DA-F978-880D868CCE97}"/>
              </a:ext>
            </a:extLst>
          </p:cNvPr>
          <p:cNvGrpSpPr/>
          <p:nvPr/>
        </p:nvGrpSpPr>
        <p:grpSpPr>
          <a:xfrm>
            <a:off x="5376230" y="1017476"/>
            <a:ext cx="961293" cy="436951"/>
            <a:chOff x="338667" y="485987"/>
            <a:chExt cx="2421467" cy="1100666"/>
          </a:xfrm>
        </p:grpSpPr>
        <p:sp>
          <p:nvSpPr>
            <p:cNvPr id="97" name="正方形/長方形 96">
              <a:extLst>
                <a:ext uri="{FF2B5EF4-FFF2-40B4-BE49-F238E27FC236}">
                  <a16:creationId xmlns:a16="http://schemas.microsoft.com/office/drawing/2014/main" id="{7BE99C0A-283F-2C84-68D4-C7E7AFB9D897}"/>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8" name="円/楕円 97">
              <a:extLst>
                <a:ext uri="{FF2B5EF4-FFF2-40B4-BE49-F238E27FC236}">
                  <a16:creationId xmlns:a16="http://schemas.microsoft.com/office/drawing/2014/main" id="{CFFAF2A8-2E22-8C0C-F8E1-F5E8BE51D7B0}"/>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99" name="テキスト ボックス 98">
              <a:extLst>
                <a:ext uri="{FF2B5EF4-FFF2-40B4-BE49-F238E27FC236}">
                  <a16:creationId xmlns:a16="http://schemas.microsoft.com/office/drawing/2014/main" id="{87E2EFD7-E3A9-EA7E-BBBB-15D9F940AC8C}"/>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00" name="円/楕円 99">
              <a:extLst>
                <a:ext uri="{FF2B5EF4-FFF2-40B4-BE49-F238E27FC236}">
                  <a16:creationId xmlns:a16="http://schemas.microsoft.com/office/drawing/2014/main" id="{D69922BD-F078-5B57-63F6-7F1C7798A1EA}"/>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1" name="円/楕円 100">
              <a:extLst>
                <a:ext uri="{FF2B5EF4-FFF2-40B4-BE49-F238E27FC236}">
                  <a16:creationId xmlns:a16="http://schemas.microsoft.com/office/drawing/2014/main" id="{FF222522-372F-E31E-3DE6-2B27967F57ED}"/>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02" name="グループ化 101">
            <a:extLst>
              <a:ext uri="{FF2B5EF4-FFF2-40B4-BE49-F238E27FC236}">
                <a16:creationId xmlns:a16="http://schemas.microsoft.com/office/drawing/2014/main" id="{2B3092BF-4407-C387-3F04-851F8E13EEBE}"/>
              </a:ext>
            </a:extLst>
          </p:cNvPr>
          <p:cNvGrpSpPr/>
          <p:nvPr/>
        </p:nvGrpSpPr>
        <p:grpSpPr>
          <a:xfrm>
            <a:off x="5362940" y="1534031"/>
            <a:ext cx="981015" cy="436951"/>
            <a:chOff x="5389309" y="2318716"/>
            <a:chExt cx="2471145" cy="1100666"/>
          </a:xfrm>
        </p:grpSpPr>
        <p:sp>
          <p:nvSpPr>
            <p:cNvPr id="103" name="正方形/長方形 102">
              <a:extLst>
                <a:ext uri="{FF2B5EF4-FFF2-40B4-BE49-F238E27FC236}">
                  <a16:creationId xmlns:a16="http://schemas.microsoft.com/office/drawing/2014/main" id="{5EBB2F54-DB24-4C93-F49D-6FC474ABF4D9}"/>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4" name="円/楕円 103">
              <a:extLst>
                <a:ext uri="{FF2B5EF4-FFF2-40B4-BE49-F238E27FC236}">
                  <a16:creationId xmlns:a16="http://schemas.microsoft.com/office/drawing/2014/main" id="{A099A30B-25AF-F995-8A46-364C65B1E5AA}"/>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5" name="テキスト ボックス 104">
              <a:extLst>
                <a:ext uri="{FF2B5EF4-FFF2-40B4-BE49-F238E27FC236}">
                  <a16:creationId xmlns:a16="http://schemas.microsoft.com/office/drawing/2014/main" id="{8AA05CDC-B84B-559A-9C93-03A6B6F49F9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06" name="円/楕円 105">
              <a:extLst>
                <a:ext uri="{FF2B5EF4-FFF2-40B4-BE49-F238E27FC236}">
                  <a16:creationId xmlns:a16="http://schemas.microsoft.com/office/drawing/2014/main" id="{6D199285-61D6-6E99-D17E-5C8C3A47193B}"/>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07" name="グループ化 106">
            <a:extLst>
              <a:ext uri="{FF2B5EF4-FFF2-40B4-BE49-F238E27FC236}">
                <a16:creationId xmlns:a16="http://schemas.microsoft.com/office/drawing/2014/main" id="{E6C5BE4D-02F2-5CFE-08AF-36A671625C60}"/>
              </a:ext>
            </a:extLst>
          </p:cNvPr>
          <p:cNvGrpSpPr/>
          <p:nvPr/>
        </p:nvGrpSpPr>
        <p:grpSpPr>
          <a:xfrm>
            <a:off x="5385209" y="2045167"/>
            <a:ext cx="961293" cy="436951"/>
            <a:chOff x="5438987" y="3523194"/>
            <a:chExt cx="2421467" cy="1100666"/>
          </a:xfrm>
        </p:grpSpPr>
        <p:sp>
          <p:nvSpPr>
            <p:cNvPr id="108" name="正方形/長方形 107">
              <a:extLst>
                <a:ext uri="{FF2B5EF4-FFF2-40B4-BE49-F238E27FC236}">
                  <a16:creationId xmlns:a16="http://schemas.microsoft.com/office/drawing/2014/main" id="{9F4B7158-4063-D961-3579-9FAFA84B78E4}"/>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09" name="円/楕円 108">
              <a:extLst>
                <a:ext uri="{FF2B5EF4-FFF2-40B4-BE49-F238E27FC236}">
                  <a16:creationId xmlns:a16="http://schemas.microsoft.com/office/drawing/2014/main" id="{AAECF68F-B0C3-660B-48BD-A78423E1D5ED}"/>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0" name="テキスト ボックス 109">
              <a:extLst>
                <a:ext uri="{FF2B5EF4-FFF2-40B4-BE49-F238E27FC236}">
                  <a16:creationId xmlns:a16="http://schemas.microsoft.com/office/drawing/2014/main" id="{7B66C125-BF22-FF81-3572-8CF148C21388}"/>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11" name="グループ化 110">
            <a:extLst>
              <a:ext uri="{FF2B5EF4-FFF2-40B4-BE49-F238E27FC236}">
                <a16:creationId xmlns:a16="http://schemas.microsoft.com/office/drawing/2014/main" id="{770BB5B0-138C-BC37-2FDE-4AA4F09DD3F8}"/>
              </a:ext>
            </a:extLst>
          </p:cNvPr>
          <p:cNvGrpSpPr/>
          <p:nvPr/>
        </p:nvGrpSpPr>
        <p:grpSpPr>
          <a:xfrm>
            <a:off x="6413726" y="1022751"/>
            <a:ext cx="961293" cy="436951"/>
            <a:chOff x="338667" y="485987"/>
            <a:chExt cx="2421467" cy="1100666"/>
          </a:xfrm>
        </p:grpSpPr>
        <p:sp>
          <p:nvSpPr>
            <p:cNvPr id="112" name="正方形/長方形 111">
              <a:extLst>
                <a:ext uri="{FF2B5EF4-FFF2-40B4-BE49-F238E27FC236}">
                  <a16:creationId xmlns:a16="http://schemas.microsoft.com/office/drawing/2014/main" id="{43BD0AE0-D1A5-54B2-C745-C8812A13BD29}"/>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3" name="円/楕円 112">
              <a:extLst>
                <a:ext uri="{FF2B5EF4-FFF2-40B4-BE49-F238E27FC236}">
                  <a16:creationId xmlns:a16="http://schemas.microsoft.com/office/drawing/2014/main" id="{A18AB0CE-D1FB-197B-A9B2-244DDFD7AA38}"/>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4" name="テキスト ボックス 113">
              <a:extLst>
                <a:ext uri="{FF2B5EF4-FFF2-40B4-BE49-F238E27FC236}">
                  <a16:creationId xmlns:a16="http://schemas.microsoft.com/office/drawing/2014/main" id="{3E70C229-570E-0724-C8D7-22AAA9056F93}"/>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15" name="円/楕円 114">
              <a:extLst>
                <a:ext uri="{FF2B5EF4-FFF2-40B4-BE49-F238E27FC236}">
                  <a16:creationId xmlns:a16="http://schemas.microsoft.com/office/drawing/2014/main" id="{D3024EA3-165E-B0ED-515C-AB8FC6A9207A}"/>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6" name="円/楕円 115">
              <a:extLst>
                <a:ext uri="{FF2B5EF4-FFF2-40B4-BE49-F238E27FC236}">
                  <a16:creationId xmlns:a16="http://schemas.microsoft.com/office/drawing/2014/main" id="{25ECD8C2-C0FC-6796-3B18-A481A8D5AF67}"/>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17" name="グループ化 116">
            <a:extLst>
              <a:ext uri="{FF2B5EF4-FFF2-40B4-BE49-F238E27FC236}">
                <a16:creationId xmlns:a16="http://schemas.microsoft.com/office/drawing/2014/main" id="{729DDD95-FD7C-D187-1CB6-276AFF005F73}"/>
              </a:ext>
            </a:extLst>
          </p:cNvPr>
          <p:cNvGrpSpPr/>
          <p:nvPr/>
        </p:nvGrpSpPr>
        <p:grpSpPr>
          <a:xfrm>
            <a:off x="6395161" y="1534031"/>
            <a:ext cx="981015" cy="436951"/>
            <a:chOff x="5389309" y="2318716"/>
            <a:chExt cx="2471145" cy="1100666"/>
          </a:xfrm>
        </p:grpSpPr>
        <p:sp>
          <p:nvSpPr>
            <p:cNvPr id="118" name="正方形/長方形 117">
              <a:extLst>
                <a:ext uri="{FF2B5EF4-FFF2-40B4-BE49-F238E27FC236}">
                  <a16:creationId xmlns:a16="http://schemas.microsoft.com/office/drawing/2014/main" id="{A637EF8D-7987-8ED4-2051-11D9E8C39FCF}"/>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19" name="円/楕円 118">
              <a:extLst>
                <a:ext uri="{FF2B5EF4-FFF2-40B4-BE49-F238E27FC236}">
                  <a16:creationId xmlns:a16="http://schemas.microsoft.com/office/drawing/2014/main" id="{E5A18E94-6B0E-7B04-276D-A7B308ED19BD}"/>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0" name="テキスト ボックス 119">
              <a:extLst>
                <a:ext uri="{FF2B5EF4-FFF2-40B4-BE49-F238E27FC236}">
                  <a16:creationId xmlns:a16="http://schemas.microsoft.com/office/drawing/2014/main" id="{54A1C1EF-A166-175C-5434-D6320C79BB52}"/>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21" name="円/楕円 120">
              <a:extLst>
                <a:ext uri="{FF2B5EF4-FFF2-40B4-BE49-F238E27FC236}">
                  <a16:creationId xmlns:a16="http://schemas.microsoft.com/office/drawing/2014/main" id="{0203A6A3-00E3-663D-6653-48D29CE146E6}"/>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22" name="グループ化 121">
            <a:extLst>
              <a:ext uri="{FF2B5EF4-FFF2-40B4-BE49-F238E27FC236}">
                <a16:creationId xmlns:a16="http://schemas.microsoft.com/office/drawing/2014/main" id="{020B40E6-4A2B-19B7-7E2D-A4CFBFD69FB7}"/>
              </a:ext>
            </a:extLst>
          </p:cNvPr>
          <p:cNvGrpSpPr/>
          <p:nvPr/>
        </p:nvGrpSpPr>
        <p:grpSpPr>
          <a:xfrm>
            <a:off x="6417430" y="2039891"/>
            <a:ext cx="961293" cy="436951"/>
            <a:chOff x="5438987" y="3523194"/>
            <a:chExt cx="2421467" cy="1100666"/>
          </a:xfrm>
        </p:grpSpPr>
        <p:sp>
          <p:nvSpPr>
            <p:cNvPr id="123" name="正方形/長方形 122">
              <a:extLst>
                <a:ext uri="{FF2B5EF4-FFF2-40B4-BE49-F238E27FC236}">
                  <a16:creationId xmlns:a16="http://schemas.microsoft.com/office/drawing/2014/main" id="{A0E3C191-0F06-9F82-F08C-BD598F67C20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4" name="円/楕円 123">
              <a:extLst>
                <a:ext uri="{FF2B5EF4-FFF2-40B4-BE49-F238E27FC236}">
                  <a16:creationId xmlns:a16="http://schemas.microsoft.com/office/drawing/2014/main" id="{BC62300A-84D4-5710-C489-F65331B8B694}"/>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5" name="テキスト ボックス 124">
              <a:extLst>
                <a:ext uri="{FF2B5EF4-FFF2-40B4-BE49-F238E27FC236}">
                  <a16:creationId xmlns:a16="http://schemas.microsoft.com/office/drawing/2014/main" id="{61DC5E20-E298-02DA-0ECE-EF065DA0F2E9}"/>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26" name="グループ化 125">
            <a:extLst>
              <a:ext uri="{FF2B5EF4-FFF2-40B4-BE49-F238E27FC236}">
                <a16:creationId xmlns:a16="http://schemas.microsoft.com/office/drawing/2014/main" id="{AC4C5A43-B4E1-17B3-EF7D-9FF7F7020155}"/>
              </a:ext>
            </a:extLst>
          </p:cNvPr>
          <p:cNvGrpSpPr/>
          <p:nvPr/>
        </p:nvGrpSpPr>
        <p:grpSpPr>
          <a:xfrm>
            <a:off x="7432657" y="1534031"/>
            <a:ext cx="981015" cy="436951"/>
            <a:chOff x="5389309" y="2318716"/>
            <a:chExt cx="2471145" cy="1100666"/>
          </a:xfrm>
        </p:grpSpPr>
        <p:sp>
          <p:nvSpPr>
            <p:cNvPr id="127" name="正方形/長方形 126">
              <a:extLst>
                <a:ext uri="{FF2B5EF4-FFF2-40B4-BE49-F238E27FC236}">
                  <a16:creationId xmlns:a16="http://schemas.microsoft.com/office/drawing/2014/main" id="{FB4C469C-837D-E6B4-929A-AE443F463BC6}"/>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8" name="円/楕円 127">
              <a:extLst>
                <a:ext uri="{FF2B5EF4-FFF2-40B4-BE49-F238E27FC236}">
                  <a16:creationId xmlns:a16="http://schemas.microsoft.com/office/drawing/2014/main" id="{6DAA29AA-44C4-9E3F-E2DC-2B133F9C7EA7}"/>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29" name="テキスト ボックス 128">
              <a:extLst>
                <a:ext uri="{FF2B5EF4-FFF2-40B4-BE49-F238E27FC236}">
                  <a16:creationId xmlns:a16="http://schemas.microsoft.com/office/drawing/2014/main" id="{FC88318D-E371-72A2-E0D5-A2ECF0022011}"/>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135" name="グループ化 134">
            <a:extLst>
              <a:ext uri="{FF2B5EF4-FFF2-40B4-BE49-F238E27FC236}">
                <a16:creationId xmlns:a16="http://schemas.microsoft.com/office/drawing/2014/main" id="{BDBAF869-DAF3-1AC0-DBB4-22BB325B750F}"/>
              </a:ext>
            </a:extLst>
          </p:cNvPr>
          <p:cNvGrpSpPr/>
          <p:nvPr/>
        </p:nvGrpSpPr>
        <p:grpSpPr>
          <a:xfrm>
            <a:off x="5385209" y="2545959"/>
            <a:ext cx="961293" cy="436951"/>
            <a:chOff x="5438987" y="3523194"/>
            <a:chExt cx="2421467" cy="1100666"/>
          </a:xfrm>
        </p:grpSpPr>
        <p:sp>
          <p:nvSpPr>
            <p:cNvPr id="136" name="正方形/長方形 135">
              <a:extLst>
                <a:ext uri="{FF2B5EF4-FFF2-40B4-BE49-F238E27FC236}">
                  <a16:creationId xmlns:a16="http://schemas.microsoft.com/office/drawing/2014/main" id="{73DF12BC-A01C-7744-D4D9-A889035AC42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37" name="円/楕円 136">
              <a:extLst>
                <a:ext uri="{FF2B5EF4-FFF2-40B4-BE49-F238E27FC236}">
                  <a16:creationId xmlns:a16="http://schemas.microsoft.com/office/drawing/2014/main" id="{7219E84E-9389-5243-41F1-99FD12747E05}"/>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38" name="テキスト ボックス 137">
              <a:extLst>
                <a:ext uri="{FF2B5EF4-FFF2-40B4-BE49-F238E27FC236}">
                  <a16:creationId xmlns:a16="http://schemas.microsoft.com/office/drawing/2014/main" id="{CC535ACF-80A7-EC96-6CB1-7A3806092369}"/>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39" name="グループ化 138">
            <a:extLst>
              <a:ext uri="{FF2B5EF4-FFF2-40B4-BE49-F238E27FC236}">
                <a16:creationId xmlns:a16="http://schemas.microsoft.com/office/drawing/2014/main" id="{89B932BF-FA39-8A2C-5CA2-D8C4B754FCB0}"/>
              </a:ext>
            </a:extLst>
          </p:cNvPr>
          <p:cNvGrpSpPr/>
          <p:nvPr/>
        </p:nvGrpSpPr>
        <p:grpSpPr>
          <a:xfrm>
            <a:off x="7450931" y="1026236"/>
            <a:ext cx="961293" cy="436951"/>
            <a:chOff x="338667" y="485987"/>
            <a:chExt cx="2421467" cy="1100666"/>
          </a:xfrm>
        </p:grpSpPr>
        <p:sp>
          <p:nvSpPr>
            <p:cNvPr id="140" name="正方形/長方形 139">
              <a:extLst>
                <a:ext uri="{FF2B5EF4-FFF2-40B4-BE49-F238E27FC236}">
                  <a16:creationId xmlns:a16="http://schemas.microsoft.com/office/drawing/2014/main" id="{639C1386-0D77-CC19-DDB2-FC7898F1FE1F}"/>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1" name="円/楕円 140">
              <a:extLst>
                <a:ext uri="{FF2B5EF4-FFF2-40B4-BE49-F238E27FC236}">
                  <a16:creationId xmlns:a16="http://schemas.microsoft.com/office/drawing/2014/main" id="{4C220306-1B83-F1B8-665D-96A62A450270}"/>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2" name="テキスト ボックス 141">
              <a:extLst>
                <a:ext uri="{FF2B5EF4-FFF2-40B4-BE49-F238E27FC236}">
                  <a16:creationId xmlns:a16="http://schemas.microsoft.com/office/drawing/2014/main" id="{54FBFA0C-A7C8-8CB2-39CE-256E5773EF4B}"/>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grpSp>
      <p:grpSp>
        <p:nvGrpSpPr>
          <p:cNvPr id="9" name="グループ化 8">
            <a:extLst>
              <a:ext uri="{FF2B5EF4-FFF2-40B4-BE49-F238E27FC236}">
                <a16:creationId xmlns:a16="http://schemas.microsoft.com/office/drawing/2014/main" id="{EFF2B42A-6E97-16A6-D264-CAEBE0965B55}"/>
              </a:ext>
            </a:extLst>
          </p:cNvPr>
          <p:cNvGrpSpPr/>
          <p:nvPr/>
        </p:nvGrpSpPr>
        <p:grpSpPr>
          <a:xfrm>
            <a:off x="239405" y="4574536"/>
            <a:ext cx="961293" cy="436951"/>
            <a:chOff x="242210" y="4629992"/>
            <a:chExt cx="1041401" cy="473364"/>
          </a:xfrm>
        </p:grpSpPr>
        <p:sp>
          <p:nvSpPr>
            <p:cNvPr id="146" name="正方形/長方形 145">
              <a:extLst>
                <a:ext uri="{FF2B5EF4-FFF2-40B4-BE49-F238E27FC236}">
                  <a16:creationId xmlns:a16="http://schemas.microsoft.com/office/drawing/2014/main" id="{599B5FC9-031F-4B3E-B6E7-93F43EBC042F}"/>
                </a:ext>
              </a:extLst>
            </p:cNvPr>
            <p:cNvSpPr/>
            <p:nvPr/>
          </p:nvSpPr>
          <p:spPr>
            <a:xfrm>
              <a:off x="242210" y="4629992"/>
              <a:ext cx="1041401" cy="473364"/>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7" name="円/楕円 146">
              <a:extLst>
                <a:ext uri="{FF2B5EF4-FFF2-40B4-BE49-F238E27FC236}">
                  <a16:creationId xmlns:a16="http://schemas.microsoft.com/office/drawing/2014/main" id="{E7558826-2217-DB06-7681-D01686465E5F}"/>
                </a:ext>
              </a:extLst>
            </p:cNvPr>
            <p:cNvSpPr/>
            <p:nvPr/>
          </p:nvSpPr>
          <p:spPr>
            <a:xfrm>
              <a:off x="315035" y="4666404"/>
              <a:ext cx="400539" cy="400539"/>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48" name="テキスト ボックス 147">
              <a:extLst>
                <a:ext uri="{FF2B5EF4-FFF2-40B4-BE49-F238E27FC236}">
                  <a16:creationId xmlns:a16="http://schemas.microsoft.com/office/drawing/2014/main" id="{2837CC96-AAB7-0BEC-74B5-F93A9CBAC521}"/>
                </a:ext>
              </a:extLst>
            </p:cNvPr>
            <p:cNvSpPr txBox="1"/>
            <p:nvPr/>
          </p:nvSpPr>
          <p:spPr>
            <a:xfrm>
              <a:off x="260722" y="4757837"/>
              <a:ext cx="509167" cy="284732"/>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49" name="円/楕円 148">
              <a:extLst>
                <a:ext uri="{FF2B5EF4-FFF2-40B4-BE49-F238E27FC236}">
                  <a16:creationId xmlns:a16="http://schemas.microsoft.com/office/drawing/2014/main" id="{94D2997C-5891-9C81-8DDD-E25B0B9FCC88}"/>
                </a:ext>
              </a:extLst>
            </p:cNvPr>
            <p:cNvSpPr/>
            <p:nvPr/>
          </p:nvSpPr>
          <p:spPr>
            <a:xfrm>
              <a:off x="755627" y="4791904"/>
              <a:ext cx="218476" cy="218476"/>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0" name="円/楕円 149">
              <a:extLst>
                <a:ext uri="{FF2B5EF4-FFF2-40B4-BE49-F238E27FC236}">
                  <a16:creationId xmlns:a16="http://schemas.microsoft.com/office/drawing/2014/main" id="{9B08963A-DF5E-FA11-9AB2-92A7F284C5FD}"/>
                </a:ext>
              </a:extLst>
            </p:cNvPr>
            <p:cNvSpPr/>
            <p:nvPr/>
          </p:nvSpPr>
          <p:spPr>
            <a:xfrm>
              <a:off x="1016490" y="4791904"/>
              <a:ext cx="218476" cy="218476"/>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51" name="グループ化 150">
            <a:extLst>
              <a:ext uri="{FF2B5EF4-FFF2-40B4-BE49-F238E27FC236}">
                <a16:creationId xmlns:a16="http://schemas.microsoft.com/office/drawing/2014/main" id="{675A0F88-84FC-86CE-903E-76D852F254B8}"/>
              </a:ext>
            </a:extLst>
          </p:cNvPr>
          <p:cNvGrpSpPr/>
          <p:nvPr/>
        </p:nvGrpSpPr>
        <p:grpSpPr>
          <a:xfrm>
            <a:off x="215565" y="5085816"/>
            <a:ext cx="981015" cy="436951"/>
            <a:chOff x="5389309" y="2318716"/>
            <a:chExt cx="2471145" cy="1100666"/>
          </a:xfrm>
        </p:grpSpPr>
        <p:sp>
          <p:nvSpPr>
            <p:cNvPr id="152" name="正方形/長方形 151">
              <a:extLst>
                <a:ext uri="{FF2B5EF4-FFF2-40B4-BE49-F238E27FC236}">
                  <a16:creationId xmlns:a16="http://schemas.microsoft.com/office/drawing/2014/main" id="{E190E311-A685-4A34-1162-0E92542B224E}"/>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3" name="円/楕円 152">
              <a:extLst>
                <a:ext uri="{FF2B5EF4-FFF2-40B4-BE49-F238E27FC236}">
                  <a16:creationId xmlns:a16="http://schemas.microsoft.com/office/drawing/2014/main" id="{51E371CE-DA39-8450-0194-100867D52765}"/>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4" name="テキスト ボックス 153">
              <a:extLst>
                <a:ext uri="{FF2B5EF4-FFF2-40B4-BE49-F238E27FC236}">
                  <a16:creationId xmlns:a16="http://schemas.microsoft.com/office/drawing/2014/main" id="{98E219CC-5FD2-CBE1-CD65-57A7F66364E8}"/>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155" name="円/楕円 154">
              <a:extLst>
                <a:ext uri="{FF2B5EF4-FFF2-40B4-BE49-F238E27FC236}">
                  <a16:creationId xmlns:a16="http://schemas.microsoft.com/office/drawing/2014/main" id="{073D9ACC-F742-60D5-5466-60E9867D0690}"/>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56" name="グループ化 155">
            <a:extLst>
              <a:ext uri="{FF2B5EF4-FFF2-40B4-BE49-F238E27FC236}">
                <a16:creationId xmlns:a16="http://schemas.microsoft.com/office/drawing/2014/main" id="{8CC75604-51DB-40DC-2816-F68084867EF4}"/>
              </a:ext>
            </a:extLst>
          </p:cNvPr>
          <p:cNvGrpSpPr/>
          <p:nvPr/>
        </p:nvGrpSpPr>
        <p:grpSpPr>
          <a:xfrm>
            <a:off x="239405" y="5586401"/>
            <a:ext cx="961293" cy="436951"/>
            <a:chOff x="5438987" y="3523194"/>
            <a:chExt cx="2421467" cy="1100666"/>
          </a:xfrm>
        </p:grpSpPr>
        <p:sp>
          <p:nvSpPr>
            <p:cNvPr id="157" name="正方形/長方形 156">
              <a:extLst>
                <a:ext uri="{FF2B5EF4-FFF2-40B4-BE49-F238E27FC236}">
                  <a16:creationId xmlns:a16="http://schemas.microsoft.com/office/drawing/2014/main" id="{E145F3A9-5D1B-4A28-783B-615F974887D9}"/>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8" name="円/楕円 157">
              <a:extLst>
                <a:ext uri="{FF2B5EF4-FFF2-40B4-BE49-F238E27FC236}">
                  <a16:creationId xmlns:a16="http://schemas.microsoft.com/office/drawing/2014/main" id="{E4C365F7-B5CA-BDD8-762D-A8CA5CF31350}"/>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59" name="テキスト ボックス 158">
              <a:extLst>
                <a:ext uri="{FF2B5EF4-FFF2-40B4-BE49-F238E27FC236}">
                  <a16:creationId xmlns:a16="http://schemas.microsoft.com/office/drawing/2014/main" id="{6FC82D98-E54F-1343-CC7B-B02C54F95AA4}"/>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66" name="グループ化 165">
            <a:extLst>
              <a:ext uri="{FF2B5EF4-FFF2-40B4-BE49-F238E27FC236}">
                <a16:creationId xmlns:a16="http://schemas.microsoft.com/office/drawing/2014/main" id="{3CA4A5CB-62CA-4FBB-B4DB-510BB38D253A}"/>
              </a:ext>
            </a:extLst>
          </p:cNvPr>
          <p:cNvGrpSpPr/>
          <p:nvPr/>
        </p:nvGrpSpPr>
        <p:grpSpPr>
          <a:xfrm>
            <a:off x="1268887" y="4576950"/>
            <a:ext cx="981015" cy="436951"/>
            <a:chOff x="5389309" y="2318716"/>
            <a:chExt cx="2471145" cy="1100666"/>
          </a:xfrm>
        </p:grpSpPr>
        <p:sp>
          <p:nvSpPr>
            <p:cNvPr id="167" name="正方形/長方形 166">
              <a:extLst>
                <a:ext uri="{FF2B5EF4-FFF2-40B4-BE49-F238E27FC236}">
                  <a16:creationId xmlns:a16="http://schemas.microsoft.com/office/drawing/2014/main" id="{44AE9A6C-3307-0547-EAED-72947E1FECD9}"/>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68" name="円/楕円 167">
              <a:extLst>
                <a:ext uri="{FF2B5EF4-FFF2-40B4-BE49-F238E27FC236}">
                  <a16:creationId xmlns:a16="http://schemas.microsoft.com/office/drawing/2014/main" id="{72AED3D3-AD65-DAAF-6176-0A70201811C2}"/>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69" name="テキスト ボックス 168">
              <a:extLst>
                <a:ext uri="{FF2B5EF4-FFF2-40B4-BE49-F238E27FC236}">
                  <a16:creationId xmlns:a16="http://schemas.microsoft.com/office/drawing/2014/main" id="{9CCBFD59-6E2D-A7E7-1039-8E2A735188A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grpSp>
      <p:grpSp>
        <p:nvGrpSpPr>
          <p:cNvPr id="171" name="グループ化 170">
            <a:extLst>
              <a:ext uri="{FF2B5EF4-FFF2-40B4-BE49-F238E27FC236}">
                <a16:creationId xmlns:a16="http://schemas.microsoft.com/office/drawing/2014/main" id="{61B2CB11-0D09-C2FC-3517-18F44398080E}"/>
              </a:ext>
            </a:extLst>
          </p:cNvPr>
          <p:cNvGrpSpPr/>
          <p:nvPr/>
        </p:nvGrpSpPr>
        <p:grpSpPr>
          <a:xfrm>
            <a:off x="1285881" y="5077534"/>
            <a:ext cx="961293" cy="436951"/>
            <a:chOff x="5438987" y="3523194"/>
            <a:chExt cx="2421467" cy="1100666"/>
          </a:xfrm>
        </p:grpSpPr>
        <p:sp>
          <p:nvSpPr>
            <p:cNvPr id="172" name="正方形/長方形 171">
              <a:extLst>
                <a:ext uri="{FF2B5EF4-FFF2-40B4-BE49-F238E27FC236}">
                  <a16:creationId xmlns:a16="http://schemas.microsoft.com/office/drawing/2014/main" id="{377272D5-F2D0-F810-5341-6BD852066C7A}"/>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73" name="円/楕円 172">
              <a:extLst>
                <a:ext uri="{FF2B5EF4-FFF2-40B4-BE49-F238E27FC236}">
                  <a16:creationId xmlns:a16="http://schemas.microsoft.com/office/drawing/2014/main" id="{2D06941E-1F31-FFC9-395B-9132A5B1E0EA}"/>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74" name="テキスト ボックス 173">
              <a:extLst>
                <a:ext uri="{FF2B5EF4-FFF2-40B4-BE49-F238E27FC236}">
                  <a16:creationId xmlns:a16="http://schemas.microsoft.com/office/drawing/2014/main" id="{FF5D347C-9678-9C1A-BB53-3DD539410775}"/>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190" name="グループ化 189">
            <a:extLst>
              <a:ext uri="{FF2B5EF4-FFF2-40B4-BE49-F238E27FC236}">
                <a16:creationId xmlns:a16="http://schemas.microsoft.com/office/drawing/2014/main" id="{E0F57F4F-52B6-9D3E-5B51-BAD6C15BD46E}"/>
              </a:ext>
            </a:extLst>
          </p:cNvPr>
          <p:cNvGrpSpPr/>
          <p:nvPr/>
        </p:nvGrpSpPr>
        <p:grpSpPr>
          <a:xfrm>
            <a:off x="5183966" y="5601665"/>
            <a:ext cx="961293" cy="436951"/>
            <a:chOff x="338667" y="485987"/>
            <a:chExt cx="2421467" cy="1100666"/>
          </a:xfrm>
        </p:grpSpPr>
        <p:sp>
          <p:nvSpPr>
            <p:cNvPr id="191" name="正方形/長方形 190">
              <a:extLst>
                <a:ext uri="{FF2B5EF4-FFF2-40B4-BE49-F238E27FC236}">
                  <a16:creationId xmlns:a16="http://schemas.microsoft.com/office/drawing/2014/main" id="{5D62B390-BE34-19DA-7942-BAA6A8DD299C}"/>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2" name="円/楕円 191">
              <a:extLst>
                <a:ext uri="{FF2B5EF4-FFF2-40B4-BE49-F238E27FC236}">
                  <a16:creationId xmlns:a16="http://schemas.microsoft.com/office/drawing/2014/main" id="{61E347D9-7DCD-6CAF-FDB1-80577788169C}"/>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3" name="テキスト ボックス 192">
              <a:extLst>
                <a:ext uri="{FF2B5EF4-FFF2-40B4-BE49-F238E27FC236}">
                  <a16:creationId xmlns:a16="http://schemas.microsoft.com/office/drawing/2014/main" id="{F2804EAD-8284-FFC6-A272-FD3E0D631D98}"/>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194" name="円/楕円 193">
              <a:extLst>
                <a:ext uri="{FF2B5EF4-FFF2-40B4-BE49-F238E27FC236}">
                  <a16:creationId xmlns:a16="http://schemas.microsoft.com/office/drawing/2014/main" id="{BE8861A5-36C7-3837-52CD-1D2C1AE0047D}"/>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5" name="円/楕円 194">
              <a:extLst>
                <a:ext uri="{FF2B5EF4-FFF2-40B4-BE49-F238E27FC236}">
                  <a16:creationId xmlns:a16="http://schemas.microsoft.com/office/drawing/2014/main" id="{72F08006-DFC4-6F44-CB4F-49E65011524C}"/>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197" name="グループ化 196">
            <a:extLst>
              <a:ext uri="{FF2B5EF4-FFF2-40B4-BE49-F238E27FC236}">
                <a16:creationId xmlns:a16="http://schemas.microsoft.com/office/drawing/2014/main" id="{BBE7BE19-E833-CCAB-5D54-39781C56FA93}"/>
              </a:ext>
            </a:extLst>
          </p:cNvPr>
          <p:cNvGrpSpPr/>
          <p:nvPr/>
        </p:nvGrpSpPr>
        <p:grpSpPr>
          <a:xfrm>
            <a:off x="8162595" y="5770853"/>
            <a:ext cx="961293" cy="436951"/>
            <a:chOff x="5438987" y="3523194"/>
            <a:chExt cx="2421467" cy="1100666"/>
          </a:xfrm>
        </p:grpSpPr>
        <p:sp>
          <p:nvSpPr>
            <p:cNvPr id="198" name="正方形/長方形 197">
              <a:extLst>
                <a:ext uri="{FF2B5EF4-FFF2-40B4-BE49-F238E27FC236}">
                  <a16:creationId xmlns:a16="http://schemas.microsoft.com/office/drawing/2014/main" id="{3B7F36A6-E079-D73C-0E52-E28734EE5C33}"/>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199" name="円/楕円 198">
              <a:extLst>
                <a:ext uri="{FF2B5EF4-FFF2-40B4-BE49-F238E27FC236}">
                  <a16:creationId xmlns:a16="http://schemas.microsoft.com/office/drawing/2014/main" id="{AD226FA1-C4D8-7740-E5CC-65F5FF09865B}"/>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00" name="テキスト ボックス 199">
              <a:extLst>
                <a:ext uri="{FF2B5EF4-FFF2-40B4-BE49-F238E27FC236}">
                  <a16:creationId xmlns:a16="http://schemas.microsoft.com/office/drawing/2014/main" id="{8B32D906-B208-1675-C1BE-EAFADA18995E}"/>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sp>
        <p:nvSpPr>
          <p:cNvPr id="206" name="テキスト ボックス 205">
            <a:extLst>
              <a:ext uri="{FF2B5EF4-FFF2-40B4-BE49-F238E27FC236}">
                <a16:creationId xmlns:a16="http://schemas.microsoft.com/office/drawing/2014/main" id="{BC1BE198-818B-EE95-C0CA-B200191A5841}"/>
              </a:ext>
            </a:extLst>
          </p:cNvPr>
          <p:cNvSpPr txBox="1"/>
          <p:nvPr/>
        </p:nvSpPr>
        <p:spPr>
          <a:xfrm>
            <a:off x="5176749" y="6222778"/>
            <a:ext cx="3117037" cy="433324"/>
          </a:xfrm>
          <a:prstGeom prst="rect">
            <a:avLst/>
          </a:prstGeom>
          <a:noFill/>
        </p:spPr>
        <p:txBody>
          <a:bodyPr wrap="square" rtlCol="0">
            <a:spAutoFit/>
          </a:bodyPr>
          <a:lstStyle/>
          <a:p>
            <a:pPr algn="ctr"/>
            <a:r>
              <a:rPr kumimoji="1" lang="ja-JP" altLang="en-US" sz="1108"/>
              <a:t>不帰属ユニット</a:t>
            </a:r>
            <a:endParaRPr kumimoji="1" lang="en-US" altLang="ja-JP" sz="1108" dirty="0"/>
          </a:p>
          <a:p>
            <a:pPr algn="ctr"/>
            <a:r>
              <a:rPr kumimoji="1" lang="en-US" altLang="ja-JP" sz="1108" dirty="0"/>
              <a:t>(</a:t>
            </a:r>
            <a:r>
              <a:rPr kumimoji="1" lang="ja-JP" altLang="en-US" sz="1108"/>
              <a:t>クラスター帰属を希望しないユニット</a:t>
            </a:r>
            <a:r>
              <a:rPr kumimoji="1" lang="en-US" altLang="ja-JP" sz="1108" dirty="0"/>
              <a:t>)</a:t>
            </a:r>
            <a:endParaRPr kumimoji="1" lang="ja-JP" altLang="en-US" sz="1108"/>
          </a:p>
        </p:txBody>
      </p:sp>
      <p:grpSp>
        <p:nvGrpSpPr>
          <p:cNvPr id="207" name="グループ化 206">
            <a:extLst>
              <a:ext uri="{FF2B5EF4-FFF2-40B4-BE49-F238E27FC236}">
                <a16:creationId xmlns:a16="http://schemas.microsoft.com/office/drawing/2014/main" id="{309A8877-E2AD-7BC3-51AB-2FCE1090DC06}"/>
              </a:ext>
            </a:extLst>
          </p:cNvPr>
          <p:cNvGrpSpPr/>
          <p:nvPr/>
        </p:nvGrpSpPr>
        <p:grpSpPr>
          <a:xfrm>
            <a:off x="3747577" y="5568054"/>
            <a:ext cx="961293" cy="436951"/>
            <a:chOff x="5438987" y="3523194"/>
            <a:chExt cx="2421467" cy="1100666"/>
          </a:xfrm>
        </p:grpSpPr>
        <p:sp>
          <p:nvSpPr>
            <p:cNvPr id="208" name="正方形/長方形 207">
              <a:extLst>
                <a:ext uri="{FF2B5EF4-FFF2-40B4-BE49-F238E27FC236}">
                  <a16:creationId xmlns:a16="http://schemas.microsoft.com/office/drawing/2014/main" id="{157151D7-6B60-3E80-C078-3B01E33D91FD}"/>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09" name="円/楕円 208">
              <a:extLst>
                <a:ext uri="{FF2B5EF4-FFF2-40B4-BE49-F238E27FC236}">
                  <a16:creationId xmlns:a16="http://schemas.microsoft.com/office/drawing/2014/main" id="{817EECB3-E0A5-DB0F-1825-87C3757E5945}"/>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0" name="テキスト ボックス 209">
              <a:extLst>
                <a:ext uri="{FF2B5EF4-FFF2-40B4-BE49-F238E27FC236}">
                  <a16:creationId xmlns:a16="http://schemas.microsoft.com/office/drawing/2014/main" id="{FD90CE80-1AB4-BD4A-DE2E-EFB967506780}"/>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11" name="グループ化 210">
            <a:extLst>
              <a:ext uri="{FF2B5EF4-FFF2-40B4-BE49-F238E27FC236}">
                <a16:creationId xmlns:a16="http://schemas.microsoft.com/office/drawing/2014/main" id="{BDF649D8-6D61-786B-38B8-7A6C48416A02}"/>
              </a:ext>
            </a:extLst>
          </p:cNvPr>
          <p:cNvGrpSpPr/>
          <p:nvPr/>
        </p:nvGrpSpPr>
        <p:grpSpPr>
          <a:xfrm>
            <a:off x="2701542" y="5562323"/>
            <a:ext cx="961293" cy="436951"/>
            <a:chOff x="5438987" y="3523194"/>
            <a:chExt cx="2421467" cy="1100666"/>
          </a:xfrm>
        </p:grpSpPr>
        <p:sp>
          <p:nvSpPr>
            <p:cNvPr id="212" name="正方形/長方形 211">
              <a:extLst>
                <a:ext uri="{FF2B5EF4-FFF2-40B4-BE49-F238E27FC236}">
                  <a16:creationId xmlns:a16="http://schemas.microsoft.com/office/drawing/2014/main" id="{246A92BE-F3DB-7368-79F5-AB4C5B983EB1}"/>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3" name="円/楕円 212">
              <a:extLst>
                <a:ext uri="{FF2B5EF4-FFF2-40B4-BE49-F238E27FC236}">
                  <a16:creationId xmlns:a16="http://schemas.microsoft.com/office/drawing/2014/main" id="{77644A4A-9841-A8B4-D3ED-A7D3F19A974F}"/>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4" name="テキスト ボックス 213">
              <a:extLst>
                <a:ext uri="{FF2B5EF4-FFF2-40B4-BE49-F238E27FC236}">
                  <a16:creationId xmlns:a16="http://schemas.microsoft.com/office/drawing/2014/main" id="{6222920A-5D40-FD8F-0E69-B5603E197FA4}"/>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15" name="グループ化 214">
            <a:extLst>
              <a:ext uri="{FF2B5EF4-FFF2-40B4-BE49-F238E27FC236}">
                <a16:creationId xmlns:a16="http://schemas.microsoft.com/office/drawing/2014/main" id="{62BC2528-969D-2911-3AC8-222DEFDC833B}"/>
              </a:ext>
            </a:extLst>
          </p:cNvPr>
          <p:cNvGrpSpPr/>
          <p:nvPr/>
        </p:nvGrpSpPr>
        <p:grpSpPr>
          <a:xfrm>
            <a:off x="3726376" y="5056449"/>
            <a:ext cx="981015" cy="436951"/>
            <a:chOff x="5389309" y="2318716"/>
            <a:chExt cx="2471145" cy="1100666"/>
          </a:xfrm>
        </p:grpSpPr>
        <p:sp>
          <p:nvSpPr>
            <p:cNvPr id="216" name="正方形/長方形 215">
              <a:extLst>
                <a:ext uri="{FF2B5EF4-FFF2-40B4-BE49-F238E27FC236}">
                  <a16:creationId xmlns:a16="http://schemas.microsoft.com/office/drawing/2014/main" id="{C3164F4F-AC9C-A6D3-6766-2EB3AE3844F2}"/>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7" name="円/楕円 216">
              <a:extLst>
                <a:ext uri="{FF2B5EF4-FFF2-40B4-BE49-F238E27FC236}">
                  <a16:creationId xmlns:a16="http://schemas.microsoft.com/office/drawing/2014/main" id="{7F006F11-F4B5-8DF9-965C-C3E24F743156}"/>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18" name="テキスト ボックス 217">
              <a:extLst>
                <a:ext uri="{FF2B5EF4-FFF2-40B4-BE49-F238E27FC236}">
                  <a16:creationId xmlns:a16="http://schemas.microsoft.com/office/drawing/2014/main" id="{0BC60EA0-68FF-89A4-1EA9-54094F8F96AC}"/>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219" name="円/楕円 218">
              <a:extLst>
                <a:ext uri="{FF2B5EF4-FFF2-40B4-BE49-F238E27FC236}">
                  <a16:creationId xmlns:a16="http://schemas.microsoft.com/office/drawing/2014/main" id="{CA523FED-DF4C-7626-CFC2-F2F5A2CE0038}"/>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20" name="グループ化 219">
            <a:extLst>
              <a:ext uri="{FF2B5EF4-FFF2-40B4-BE49-F238E27FC236}">
                <a16:creationId xmlns:a16="http://schemas.microsoft.com/office/drawing/2014/main" id="{E822E8FF-40DD-9A8F-4E00-82687D2E05A7}"/>
              </a:ext>
            </a:extLst>
          </p:cNvPr>
          <p:cNvGrpSpPr/>
          <p:nvPr/>
        </p:nvGrpSpPr>
        <p:grpSpPr>
          <a:xfrm>
            <a:off x="2701660" y="5052895"/>
            <a:ext cx="961293" cy="436951"/>
            <a:chOff x="338667" y="485987"/>
            <a:chExt cx="2421467" cy="1100666"/>
          </a:xfrm>
        </p:grpSpPr>
        <p:sp>
          <p:nvSpPr>
            <p:cNvPr id="221" name="正方形/長方形 220">
              <a:extLst>
                <a:ext uri="{FF2B5EF4-FFF2-40B4-BE49-F238E27FC236}">
                  <a16:creationId xmlns:a16="http://schemas.microsoft.com/office/drawing/2014/main" id="{7AA1C88E-F50D-BFA4-9E39-B74D0A6485D0}"/>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2" name="円/楕円 221">
              <a:extLst>
                <a:ext uri="{FF2B5EF4-FFF2-40B4-BE49-F238E27FC236}">
                  <a16:creationId xmlns:a16="http://schemas.microsoft.com/office/drawing/2014/main" id="{F04C5283-E54D-B339-FBF2-37C05ADE50E5}"/>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3" name="テキスト ボックス 222">
              <a:extLst>
                <a:ext uri="{FF2B5EF4-FFF2-40B4-BE49-F238E27FC236}">
                  <a16:creationId xmlns:a16="http://schemas.microsoft.com/office/drawing/2014/main" id="{782A83B8-B3CB-872D-31D0-43CF0A1DB16D}"/>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224" name="円/楕円 223">
              <a:extLst>
                <a:ext uri="{FF2B5EF4-FFF2-40B4-BE49-F238E27FC236}">
                  <a16:creationId xmlns:a16="http://schemas.microsoft.com/office/drawing/2014/main" id="{6D424716-2C88-7483-4A39-6D647710F065}"/>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5" name="円/楕円 224">
              <a:extLst>
                <a:ext uri="{FF2B5EF4-FFF2-40B4-BE49-F238E27FC236}">
                  <a16:creationId xmlns:a16="http://schemas.microsoft.com/office/drawing/2014/main" id="{78713172-F3B0-D6E4-466B-00B9B71A4E46}"/>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26" name="グループ化 225">
            <a:extLst>
              <a:ext uri="{FF2B5EF4-FFF2-40B4-BE49-F238E27FC236}">
                <a16:creationId xmlns:a16="http://schemas.microsoft.com/office/drawing/2014/main" id="{CCA1C47D-96BB-08FA-25E9-17DBF3A60E7E}"/>
              </a:ext>
            </a:extLst>
          </p:cNvPr>
          <p:cNvGrpSpPr/>
          <p:nvPr/>
        </p:nvGrpSpPr>
        <p:grpSpPr>
          <a:xfrm>
            <a:off x="3750217" y="4535121"/>
            <a:ext cx="961293" cy="436951"/>
            <a:chOff x="338667" y="485987"/>
            <a:chExt cx="2421467" cy="1100666"/>
          </a:xfrm>
        </p:grpSpPr>
        <p:sp>
          <p:nvSpPr>
            <p:cNvPr id="227" name="正方形/長方形 226">
              <a:extLst>
                <a:ext uri="{FF2B5EF4-FFF2-40B4-BE49-F238E27FC236}">
                  <a16:creationId xmlns:a16="http://schemas.microsoft.com/office/drawing/2014/main" id="{68DDD20B-EC9D-E116-E999-C745ABAD7C25}"/>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8" name="円/楕円 227">
              <a:extLst>
                <a:ext uri="{FF2B5EF4-FFF2-40B4-BE49-F238E27FC236}">
                  <a16:creationId xmlns:a16="http://schemas.microsoft.com/office/drawing/2014/main" id="{F01599A2-D12F-F7E5-CDE0-06BD9DBF84D3}"/>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29" name="テキスト ボックス 228">
              <a:extLst>
                <a:ext uri="{FF2B5EF4-FFF2-40B4-BE49-F238E27FC236}">
                  <a16:creationId xmlns:a16="http://schemas.microsoft.com/office/drawing/2014/main" id="{CD3693D8-7A1C-8305-9A19-1EAD4AF5E00B}"/>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grpSp>
      <p:grpSp>
        <p:nvGrpSpPr>
          <p:cNvPr id="232" name="グループ化 231">
            <a:extLst>
              <a:ext uri="{FF2B5EF4-FFF2-40B4-BE49-F238E27FC236}">
                <a16:creationId xmlns:a16="http://schemas.microsoft.com/office/drawing/2014/main" id="{EFF15167-929D-294F-D8AB-4E28503FE952}"/>
              </a:ext>
            </a:extLst>
          </p:cNvPr>
          <p:cNvGrpSpPr/>
          <p:nvPr/>
        </p:nvGrpSpPr>
        <p:grpSpPr>
          <a:xfrm>
            <a:off x="2708417" y="4538191"/>
            <a:ext cx="961293" cy="436951"/>
            <a:chOff x="338667" y="485987"/>
            <a:chExt cx="2421467" cy="1100666"/>
          </a:xfrm>
        </p:grpSpPr>
        <p:sp>
          <p:nvSpPr>
            <p:cNvPr id="233" name="正方形/長方形 232">
              <a:extLst>
                <a:ext uri="{FF2B5EF4-FFF2-40B4-BE49-F238E27FC236}">
                  <a16:creationId xmlns:a16="http://schemas.microsoft.com/office/drawing/2014/main" id="{B8631A8B-257F-BE83-FE9F-405A57C793B8}"/>
                </a:ext>
              </a:extLst>
            </p:cNvPr>
            <p:cNvSpPr/>
            <p:nvPr/>
          </p:nvSpPr>
          <p:spPr>
            <a:xfrm>
              <a:off x="338667" y="485987"/>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4" name="円/楕円 233">
              <a:extLst>
                <a:ext uri="{FF2B5EF4-FFF2-40B4-BE49-F238E27FC236}">
                  <a16:creationId xmlns:a16="http://schemas.microsoft.com/office/drawing/2014/main" id="{3A7F52C1-C4D4-A46F-3C57-A2C16CC2B692}"/>
                </a:ext>
              </a:extLst>
            </p:cNvPr>
            <p:cNvSpPr/>
            <p:nvPr/>
          </p:nvSpPr>
          <p:spPr>
            <a:xfrm>
              <a:off x="507999" y="570653"/>
              <a:ext cx="931333" cy="931333"/>
            </a:xfrm>
            <a:prstGeom prst="ellipse">
              <a:avLst/>
            </a:prstGeom>
            <a:gradFill>
              <a:gsLst>
                <a:gs pos="0">
                  <a:srgbClr val="C4007C"/>
                </a:gs>
                <a:gs pos="100000">
                  <a:srgbClr val="750047"/>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5" name="テキスト ボックス 234">
              <a:extLst>
                <a:ext uri="{FF2B5EF4-FFF2-40B4-BE49-F238E27FC236}">
                  <a16:creationId xmlns:a16="http://schemas.microsoft.com/office/drawing/2014/main" id="{26E86056-6226-30BA-6F87-90FB8AC06554}"/>
                </a:ext>
              </a:extLst>
            </p:cNvPr>
            <p:cNvSpPr txBox="1"/>
            <p:nvPr/>
          </p:nvSpPr>
          <p:spPr>
            <a:xfrm>
              <a:off x="381711" y="783253"/>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教授</a:t>
              </a:r>
            </a:p>
          </p:txBody>
        </p:sp>
        <p:sp>
          <p:nvSpPr>
            <p:cNvPr id="236" name="円/楕円 235">
              <a:extLst>
                <a:ext uri="{FF2B5EF4-FFF2-40B4-BE49-F238E27FC236}">
                  <a16:creationId xmlns:a16="http://schemas.microsoft.com/office/drawing/2014/main" id="{F6526527-B3E0-0671-2C83-401042FDA700}"/>
                </a:ext>
              </a:extLst>
            </p:cNvPr>
            <p:cNvSpPr/>
            <p:nvPr/>
          </p:nvSpPr>
          <p:spPr>
            <a:xfrm>
              <a:off x="1532464"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37" name="円/楕円 236">
              <a:extLst>
                <a:ext uri="{FF2B5EF4-FFF2-40B4-BE49-F238E27FC236}">
                  <a16:creationId xmlns:a16="http://schemas.microsoft.com/office/drawing/2014/main" id="{0CBE526C-F5F1-B00B-C855-8D85BF7D5506}"/>
                </a:ext>
              </a:extLst>
            </p:cNvPr>
            <p:cNvSpPr/>
            <p:nvPr/>
          </p:nvSpPr>
          <p:spPr>
            <a:xfrm>
              <a:off x="2139025" y="862464"/>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grpSp>
        <p:nvGrpSpPr>
          <p:cNvPr id="238" name="グループ化 237">
            <a:extLst>
              <a:ext uri="{FF2B5EF4-FFF2-40B4-BE49-F238E27FC236}">
                <a16:creationId xmlns:a16="http://schemas.microsoft.com/office/drawing/2014/main" id="{0ADAE21C-C235-148D-EE6D-825318AE0415}"/>
              </a:ext>
            </a:extLst>
          </p:cNvPr>
          <p:cNvGrpSpPr/>
          <p:nvPr/>
        </p:nvGrpSpPr>
        <p:grpSpPr>
          <a:xfrm>
            <a:off x="7173143" y="5459789"/>
            <a:ext cx="961293" cy="436951"/>
            <a:chOff x="5438987" y="3523194"/>
            <a:chExt cx="2421467" cy="1100666"/>
          </a:xfrm>
        </p:grpSpPr>
        <p:sp>
          <p:nvSpPr>
            <p:cNvPr id="239" name="正方形/長方形 238">
              <a:extLst>
                <a:ext uri="{FF2B5EF4-FFF2-40B4-BE49-F238E27FC236}">
                  <a16:creationId xmlns:a16="http://schemas.microsoft.com/office/drawing/2014/main" id="{7FC80223-1731-686B-4845-BB116CCF516B}"/>
                </a:ext>
              </a:extLst>
            </p:cNvPr>
            <p:cNvSpPr/>
            <p:nvPr/>
          </p:nvSpPr>
          <p:spPr>
            <a:xfrm>
              <a:off x="5438987" y="3523194"/>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0" name="円/楕円 239">
              <a:extLst>
                <a:ext uri="{FF2B5EF4-FFF2-40B4-BE49-F238E27FC236}">
                  <a16:creationId xmlns:a16="http://schemas.microsoft.com/office/drawing/2014/main" id="{8F2DA17C-9979-6379-784D-E777014ECE3F}"/>
                </a:ext>
              </a:extLst>
            </p:cNvPr>
            <p:cNvSpPr/>
            <p:nvPr/>
          </p:nvSpPr>
          <p:spPr>
            <a:xfrm>
              <a:off x="5608319" y="3607860"/>
              <a:ext cx="931333" cy="931333"/>
            </a:xfrm>
            <a:prstGeom prst="ellipse">
              <a:avLst/>
            </a:prstGeom>
            <a:gradFill>
              <a:gsLst>
                <a:gs pos="0">
                  <a:srgbClr val="29D5D4"/>
                </a:gs>
                <a:gs pos="100000">
                  <a:srgbClr val="128181"/>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1" name="テキスト ボックス 240">
              <a:extLst>
                <a:ext uri="{FF2B5EF4-FFF2-40B4-BE49-F238E27FC236}">
                  <a16:creationId xmlns:a16="http://schemas.microsoft.com/office/drawing/2014/main" id="{C04B1B24-840B-80D9-E095-2BF0EAFBBEC6}"/>
                </a:ext>
              </a:extLst>
            </p:cNvPr>
            <p:cNvSpPr txBox="1"/>
            <p:nvPr/>
          </p:nvSpPr>
          <p:spPr>
            <a:xfrm>
              <a:off x="5482031" y="3850179"/>
              <a:ext cx="1183915" cy="662058"/>
            </a:xfrm>
            <a:prstGeom prst="rect">
              <a:avLst/>
            </a:prstGeom>
            <a:noFill/>
          </p:spPr>
          <p:txBody>
            <a:bodyPr wrap="none" rtlCol="0">
              <a:spAutoFit/>
            </a:bodyPr>
            <a:lstStyle/>
            <a:p>
              <a:pPr algn="ctr"/>
              <a:r>
                <a:rPr kumimoji="1" lang="ja-JP" altLang="en-US" sz="1108" b="1">
                  <a:solidFill>
                    <a:schemeClr val="bg1"/>
                  </a:solidFill>
                  <a:latin typeface="Courier New" panose="02070309020205020404" pitchFamily="49" charset="0"/>
                  <a:cs typeface="Courier New" panose="02070309020205020404" pitchFamily="49" charset="0"/>
                </a:rPr>
                <a:t>助教</a:t>
              </a:r>
              <a:endParaRPr kumimoji="1" lang="en-US" altLang="ja-JP" sz="1108" b="1">
                <a:solidFill>
                  <a:schemeClr val="bg1"/>
                </a:solidFill>
                <a:latin typeface="Courier New" panose="02070309020205020404" pitchFamily="49" charset="0"/>
                <a:cs typeface="Courier New" panose="02070309020205020404" pitchFamily="49" charset="0"/>
              </a:endParaRPr>
            </a:p>
          </p:txBody>
        </p:sp>
      </p:grpSp>
      <p:grpSp>
        <p:nvGrpSpPr>
          <p:cNvPr id="242" name="グループ化 241">
            <a:extLst>
              <a:ext uri="{FF2B5EF4-FFF2-40B4-BE49-F238E27FC236}">
                <a16:creationId xmlns:a16="http://schemas.microsoft.com/office/drawing/2014/main" id="{BAE525D4-D7DE-25EA-A93C-54F80D623C33}"/>
              </a:ext>
            </a:extLst>
          </p:cNvPr>
          <p:cNvGrpSpPr/>
          <p:nvPr/>
        </p:nvGrpSpPr>
        <p:grpSpPr>
          <a:xfrm>
            <a:off x="6153697" y="5761454"/>
            <a:ext cx="981015" cy="436951"/>
            <a:chOff x="5389309" y="2318716"/>
            <a:chExt cx="2471145" cy="1100666"/>
          </a:xfrm>
        </p:grpSpPr>
        <p:sp>
          <p:nvSpPr>
            <p:cNvPr id="243" name="正方形/長方形 242">
              <a:extLst>
                <a:ext uri="{FF2B5EF4-FFF2-40B4-BE49-F238E27FC236}">
                  <a16:creationId xmlns:a16="http://schemas.microsoft.com/office/drawing/2014/main" id="{32BA70D6-FB9C-BE72-E105-E37A3E8C6F80}"/>
                </a:ext>
              </a:extLst>
            </p:cNvPr>
            <p:cNvSpPr/>
            <p:nvPr/>
          </p:nvSpPr>
          <p:spPr>
            <a:xfrm>
              <a:off x="5438987" y="2318716"/>
              <a:ext cx="2421467" cy="1100666"/>
            </a:xfrm>
            <a:prstGeom prst="rect">
              <a:avLst/>
            </a:prstGeom>
            <a:solidFill>
              <a:schemeClr val="bg1">
                <a:lumMod val="95000"/>
              </a:schemeClr>
            </a:solidFill>
            <a:ln w="25400">
              <a:solidFill>
                <a:srgbClr val="5841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4" name="円/楕円 243">
              <a:extLst>
                <a:ext uri="{FF2B5EF4-FFF2-40B4-BE49-F238E27FC236}">
                  <a16:creationId xmlns:a16="http://schemas.microsoft.com/office/drawing/2014/main" id="{B52032E6-2E5F-78A0-9457-E577CA876391}"/>
                </a:ext>
              </a:extLst>
            </p:cNvPr>
            <p:cNvSpPr/>
            <p:nvPr/>
          </p:nvSpPr>
          <p:spPr>
            <a:xfrm>
              <a:off x="5608319" y="2403382"/>
              <a:ext cx="931333" cy="931333"/>
            </a:xfrm>
            <a:prstGeom prst="ellipse">
              <a:avLst/>
            </a:prstGeom>
            <a:gradFill>
              <a:gsLst>
                <a:gs pos="0">
                  <a:srgbClr val="0470CC"/>
                </a:gs>
                <a:gs pos="100000">
                  <a:srgbClr val="02407A"/>
                </a:gs>
              </a:gsLst>
              <a:lin ang="0" scaled="0"/>
            </a:gradFill>
            <a:ln>
              <a:gradFill>
                <a:gsLst>
                  <a:gs pos="0">
                    <a:schemeClr val="accent1">
                      <a:lumMod val="5000"/>
                      <a:lumOff val="9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sp>
          <p:nvSpPr>
            <p:cNvPr id="245" name="テキスト ボックス 244">
              <a:extLst>
                <a:ext uri="{FF2B5EF4-FFF2-40B4-BE49-F238E27FC236}">
                  <a16:creationId xmlns:a16="http://schemas.microsoft.com/office/drawing/2014/main" id="{2DABE610-E501-AF7B-D7D7-42FCB5297E4D}"/>
                </a:ext>
              </a:extLst>
            </p:cNvPr>
            <p:cNvSpPr txBox="1"/>
            <p:nvPr/>
          </p:nvSpPr>
          <p:spPr>
            <a:xfrm>
              <a:off x="5389309" y="2628899"/>
              <a:ext cx="1274852" cy="662058"/>
            </a:xfrm>
            <a:prstGeom prst="rect">
              <a:avLst/>
            </a:prstGeom>
            <a:noFill/>
          </p:spPr>
          <p:txBody>
            <a:bodyPr wrap="none" rtlCol="0">
              <a:spAutoFit/>
            </a:bodyPr>
            <a:lstStyle/>
            <a:p>
              <a:pPr algn="ctr"/>
              <a:r>
                <a:rPr kumimoji="1" lang="ja-JP" altLang="en-US" sz="1108" b="1" spc="-277">
                  <a:solidFill>
                    <a:schemeClr val="bg1"/>
                  </a:solidFill>
                  <a:latin typeface="Courier New" panose="02070309020205020404" pitchFamily="49" charset="0"/>
                  <a:cs typeface="Courier New" panose="02070309020205020404" pitchFamily="49" charset="0"/>
                </a:rPr>
                <a:t>准教授</a:t>
              </a:r>
              <a:endParaRPr kumimoji="1" lang="en-US" altLang="ja-JP" sz="1108" b="1" spc="-277">
                <a:solidFill>
                  <a:schemeClr val="bg1"/>
                </a:solidFill>
                <a:latin typeface="Courier New" panose="02070309020205020404" pitchFamily="49" charset="0"/>
                <a:cs typeface="Courier New" panose="02070309020205020404" pitchFamily="49" charset="0"/>
              </a:endParaRPr>
            </a:p>
          </p:txBody>
        </p:sp>
        <p:sp>
          <p:nvSpPr>
            <p:cNvPr id="246" name="円/楕円 245">
              <a:extLst>
                <a:ext uri="{FF2B5EF4-FFF2-40B4-BE49-F238E27FC236}">
                  <a16:creationId xmlns:a16="http://schemas.microsoft.com/office/drawing/2014/main" id="{51DEDED3-6228-0367-C058-30703411B1B9}"/>
                </a:ext>
              </a:extLst>
            </p:cNvPr>
            <p:cNvSpPr/>
            <p:nvPr/>
          </p:nvSpPr>
          <p:spPr>
            <a:xfrm>
              <a:off x="6632784" y="2695193"/>
              <a:ext cx="508000" cy="508000"/>
            </a:xfrm>
            <a:prstGeom prst="ellipse">
              <a:avLst/>
            </a:prstGeom>
            <a:solidFill>
              <a:srgbClr val="45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8"/>
            </a:p>
          </p:txBody>
        </p:sp>
      </p:grpSp>
      <p:sp>
        <p:nvSpPr>
          <p:cNvPr id="247" name="正方形/長方形 246">
            <a:extLst>
              <a:ext uri="{FF2B5EF4-FFF2-40B4-BE49-F238E27FC236}">
                <a16:creationId xmlns:a16="http://schemas.microsoft.com/office/drawing/2014/main" id="{1F42B3C1-FDD6-2409-74BB-BF21F54D4A94}"/>
              </a:ext>
            </a:extLst>
          </p:cNvPr>
          <p:cNvSpPr/>
          <p:nvPr/>
        </p:nvSpPr>
        <p:spPr>
          <a:xfrm>
            <a:off x="5282328" y="654727"/>
            <a:ext cx="3815329" cy="25040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48" name="正方形/長方形 247">
            <a:extLst>
              <a:ext uri="{FF2B5EF4-FFF2-40B4-BE49-F238E27FC236}">
                <a16:creationId xmlns:a16="http://schemas.microsoft.com/office/drawing/2014/main" id="{F62CE352-0E14-8FAF-7780-E7D546A9953D}"/>
              </a:ext>
            </a:extLst>
          </p:cNvPr>
          <p:cNvSpPr/>
          <p:nvPr/>
        </p:nvSpPr>
        <p:spPr>
          <a:xfrm>
            <a:off x="92006" y="663484"/>
            <a:ext cx="3815329" cy="250404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49" name="正方形/長方形 248">
            <a:extLst>
              <a:ext uri="{FF2B5EF4-FFF2-40B4-BE49-F238E27FC236}">
                <a16:creationId xmlns:a16="http://schemas.microsoft.com/office/drawing/2014/main" id="{7BA0434C-D74A-9428-D0C6-B7EFF2A6B504}"/>
              </a:ext>
            </a:extLst>
          </p:cNvPr>
          <p:cNvSpPr/>
          <p:nvPr/>
        </p:nvSpPr>
        <p:spPr>
          <a:xfrm>
            <a:off x="90188" y="3697946"/>
            <a:ext cx="2328565" cy="28027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0" name="正方形/長方形 249">
            <a:extLst>
              <a:ext uri="{FF2B5EF4-FFF2-40B4-BE49-F238E27FC236}">
                <a16:creationId xmlns:a16="http://schemas.microsoft.com/office/drawing/2014/main" id="{CA3816A7-1C77-47C0-BED3-AAEF80B0C5FB}"/>
              </a:ext>
            </a:extLst>
          </p:cNvPr>
          <p:cNvSpPr/>
          <p:nvPr/>
        </p:nvSpPr>
        <p:spPr>
          <a:xfrm>
            <a:off x="2592244" y="3697947"/>
            <a:ext cx="2391437" cy="28027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2" name="テキスト ボックス 251">
            <a:extLst>
              <a:ext uri="{FF2B5EF4-FFF2-40B4-BE49-F238E27FC236}">
                <a16:creationId xmlns:a16="http://schemas.microsoft.com/office/drawing/2014/main" id="{03A84939-9FC9-AB12-0868-780E8D0500F3}"/>
              </a:ext>
            </a:extLst>
          </p:cNvPr>
          <p:cNvSpPr txBox="1"/>
          <p:nvPr/>
        </p:nvSpPr>
        <p:spPr>
          <a:xfrm>
            <a:off x="172596" y="646373"/>
            <a:ext cx="1269899" cy="319639"/>
          </a:xfrm>
          <a:prstGeom prst="rect">
            <a:avLst/>
          </a:prstGeom>
          <a:noFill/>
        </p:spPr>
        <p:txBody>
          <a:bodyPr wrap="none" rtlCol="0">
            <a:spAutoFit/>
          </a:bodyPr>
          <a:lstStyle/>
          <a:p>
            <a:r>
              <a:rPr kumimoji="1" lang="ja-JP" altLang="en-US" sz="1477"/>
              <a:t>クラスター</a:t>
            </a:r>
            <a:r>
              <a:rPr kumimoji="1" lang="en-US" altLang="ja-JP" sz="1477" dirty="0"/>
              <a:t> 1</a:t>
            </a:r>
            <a:endParaRPr kumimoji="1" lang="ja-JP" altLang="en-US" sz="1477"/>
          </a:p>
        </p:txBody>
      </p:sp>
      <p:sp>
        <p:nvSpPr>
          <p:cNvPr id="253" name="テキスト ボックス 252">
            <a:extLst>
              <a:ext uri="{FF2B5EF4-FFF2-40B4-BE49-F238E27FC236}">
                <a16:creationId xmlns:a16="http://schemas.microsoft.com/office/drawing/2014/main" id="{DB52364B-7D4E-7240-0C70-65E4A43E2C1C}"/>
              </a:ext>
            </a:extLst>
          </p:cNvPr>
          <p:cNvSpPr txBox="1"/>
          <p:nvPr/>
        </p:nvSpPr>
        <p:spPr>
          <a:xfrm>
            <a:off x="5351889" y="640212"/>
            <a:ext cx="1269899" cy="319639"/>
          </a:xfrm>
          <a:prstGeom prst="rect">
            <a:avLst/>
          </a:prstGeom>
          <a:noFill/>
        </p:spPr>
        <p:txBody>
          <a:bodyPr wrap="none" rtlCol="0">
            <a:spAutoFit/>
          </a:bodyPr>
          <a:lstStyle/>
          <a:p>
            <a:r>
              <a:rPr kumimoji="1" lang="ja-JP" altLang="en-US" sz="1477"/>
              <a:t>クラスター</a:t>
            </a:r>
            <a:r>
              <a:rPr kumimoji="1" lang="en-US" altLang="ja-JP" sz="1477" dirty="0"/>
              <a:t> 2</a:t>
            </a:r>
            <a:endParaRPr kumimoji="1" lang="ja-JP" altLang="en-US" sz="1477"/>
          </a:p>
        </p:txBody>
      </p:sp>
      <p:sp>
        <p:nvSpPr>
          <p:cNvPr id="254" name="テキスト ボックス 253">
            <a:extLst>
              <a:ext uri="{FF2B5EF4-FFF2-40B4-BE49-F238E27FC236}">
                <a16:creationId xmlns:a16="http://schemas.microsoft.com/office/drawing/2014/main" id="{5B5CDFB2-7FEE-8254-AC0C-DE1DC2A43792}"/>
              </a:ext>
            </a:extLst>
          </p:cNvPr>
          <p:cNvSpPr txBox="1"/>
          <p:nvPr/>
        </p:nvSpPr>
        <p:spPr>
          <a:xfrm>
            <a:off x="87655" y="6070563"/>
            <a:ext cx="1269899" cy="319639"/>
          </a:xfrm>
          <a:prstGeom prst="rect">
            <a:avLst/>
          </a:prstGeom>
          <a:noFill/>
        </p:spPr>
        <p:txBody>
          <a:bodyPr wrap="none" rtlCol="0">
            <a:spAutoFit/>
          </a:bodyPr>
          <a:lstStyle/>
          <a:p>
            <a:r>
              <a:rPr kumimoji="1" lang="ja-JP" altLang="en-US" sz="1477"/>
              <a:t>クラスター</a:t>
            </a:r>
            <a:r>
              <a:rPr kumimoji="1" lang="en-US" altLang="ja-JP" sz="1477" dirty="0"/>
              <a:t> 3</a:t>
            </a:r>
            <a:endParaRPr kumimoji="1" lang="ja-JP" altLang="en-US" sz="1477"/>
          </a:p>
        </p:txBody>
      </p:sp>
      <p:sp>
        <p:nvSpPr>
          <p:cNvPr id="255" name="テキスト ボックス 254">
            <a:extLst>
              <a:ext uri="{FF2B5EF4-FFF2-40B4-BE49-F238E27FC236}">
                <a16:creationId xmlns:a16="http://schemas.microsoft.com/office/drawing/2014/main" id="{C2AC0395-0B96-A35A-6D51-20309899EAB4}"/>
              </a:ext>
            </a:extLst>
          </p:cNvPr>
          <p:cNvSpPr txBox="1"/>
          <p:nvPr/>
        </p:nvSpPr>
        <p:spPr>
          <a:xfrm>
            <a:off x="2648391" y="6070563"/>
            <a:ext cx="1269899" cy="319639"/>
          </a:xfrm>
          <a:prstGeom prst="rect">
            <a:avLst/>
          </a:prstGeom>
          <a:noFill/>
        </p:spPr>
        <p:txBody>
          <a:bodyPr wrap="none" rtlCol="0">
            <a:spAutoFit/>
          </a:bodyPr>
          <a:lstStyle/>
          <a:p>
            <a:r>
              <a:rPr kumimoji="1" lang="ja-JP" altLang="en-US" sz="1477"/>
              <a:t>クラスター</a:t>
            </a:r>
            <a:r>
              <a:rPr kumimoji="1" lang="en-US" altLang="ja-JP" sz="1477" dirty="0"/>
              <a:t> 4</a:t>
            </a:r>
            <a:endParaRPr kumimoji="1" lang="ja-JP" altLang="en-US" sz="1477"/>
          </a:p>
        </p:txBody>
      </p:sp>
      <p:sp>
        <p:nvSpPr>
          <p:cNvPr id="14" name="テキスト ボックス 13">
            <a:extLst>
              <a:ext uri="{FF2B5EF4-FFF2-40B4-BE49-F238E27FC236}">
                <a16:creationId xmlns:a16="http://schemas.microsoft.com/office/drawing/2014/main" id="{95310BBD-191D-E560-F5EF-C7550AB77607}"/>
              </a:ext>
            </a:extLst>
          </p:cNvPr>
          <p:cNvSpPr txBox="1"/>
          <p:nvPr/>
        </p:nvSpPr>
        <p:spPr>
          <a:xfrm>
            <a:off x="3377613" y="2466971"/>
            <a:ext cx="525657" cy="767074"/>
          </a:xfrm>
          <a:prstGeom prst="rect">
            <a:avLst/>
          </a:prstGeom>
          <a:noFill/>
        </p:spPr>
        <p:txBody>
          <a:bodyPr vert="eaVert" wrap="square" rtlCol="0">
            <a:spAutoFit/>
          </a:bodyPr>
          <a:lstStyle/>
          <a:p>
            <a:pPr algn="ctr"/>
            <a:r>
              <a:rPr kumimoji="1" lang="ja-JP" altLang="en-US" sz="1108" b="1">
                <a:latin typeface="Courier New" panose="02070309020205020404" pitchFamily="49" charset="0"/>
                <a:cs typeface="Courier New" panose="02070309020205020404" pitchFamily="49" charset="0"/>
              </a:rPr>
              <a:t>支援</a:t>
            </a:r>
            <a:endParaRPr kumimoji="1" lang="en-US" altLang="ja-JP" sz="1108" b="1" dirty="0">
              <a:latin typeface="Courier New" panose="02070309020205020404" pitchFamily="49" charset="0"/>
              <a:cs typeface="Courier New" panose="02070309020205020404" pitchFamily="49" charset="0"/>
            </a:endParaRPr>
          </a:p>
          <a:p>
            <a:pPr algn="ctr"/>
            <a:r>
              <a:rPr kumimoji="1" lang="ja-JP" altLang="en-US" sz="1108" b="1">
                <a:latin typeface="Courier New" panose="02070309020205020404" pitchFamily="49" charset="0"/>
                <a:cs typeface="Courier New" panose="02070309020205020404" pitchFamily="49" charset="0"/>
              </a:rPr>
              <a:t>スタッフ</a:t>
            </a:r>
          </a:p>
        </p:txBody>
      </p:sp>
      <p:grpSp>
        <p:nvGrpSpPr>
          <p:cNvPr id="18" name="グループ化 17">
            <a:extLst>
              <a:ext uri="{FF2B5EF4-FFF2-40B4-BE49-F238E27FC236}">
                <a16:creationId xmlns:a16="http://schemas.microsoft.com/office/drawing/2014/main" id="{9B1E6A79-D1D0-1597-132F-F2BC57C2BA10}"/>
              </a:ext>
            </a:extLst>
          </p:cNvPr>
          <p:cNvGrpSpPr/>
          <p:nvPr/>
        </p:nvGrpSpPr>
        <p:grpSpPr>
          <a:xfrm>
            <a:off x="3123548" y="2687740"/>
            <a:ext cx="256504" cy="428721"/>
            <a:chOff x="8923271" y="1125659"/>
            <a:chExt cx="691483" cy="1155747"/>
          </a:xfrm>
        </p:grpSpPr>
        <p:sp>
          <p:nvSpPr>
            <p:cNvPr id="13" name="フローチャート: 論理積ゲート 12">
              <a:extLst>
                <a:ext uri="{FF2B5EF4-FFF2-40B4-BE49-F238E27FC236}">
                  <a16:creationId xmlns:a16="http://schemas.microsoft.com/office/drawing/2014/main" id="{E16C08E8-9224-2AF9-3D6A-8A9D6CFF9B6D}"/>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2" name="円/楕円 11">
              <a:extLst>
                <a:ext uri="{FF2B5EF4-FFF2-40B4-BE49-F238E27FC236}">
                  <a16:creationId xmlns:a16="http://schemas.microsoft.com/office/drawing/2014/main" id="{698BF21E-4E7B-0CEF-E940-F03E38D930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9" name="グループ化 18">
            <a:extLst>
              <a:ext uri="{FF2B5EF4-FFF2-40B4-BE49-F238E27FC236}">
                <a16:creationId xmlns:a16="http://schemas.microsoft.com/office/drawing/2014/main" id="{D5822854-4767-D5DA-B562-2A883A87D48A}"/>
              </a:ext>
            </a:extLst>
          </p:cNvPr>
          <p:cNvGrpSpPr/>
          <p:nvPr/>
        </p:nvGrpSpPr>
        <p:grpSpPr>
          <a:xfrm>
            <a:off x="2853547" y="2687740"/>
            <a:ext cx="256504" cy="428721"/>
            <a:chOff x="8923271" y="1125659"/>
            <a:chExt cx="691483" cy="1155747"/>
          </a:xfrm>
        </p:grpSpPr>
        <p:sp>
          <p:nvSpPr>
            <p:cNvPr id="20" name="フローチャート: 論理積ゲート 19">
              <a:extLst>
                <a:ext uri="{FF2B5EF4-FFF2-40B4-BE49-F238E27FC236}">
                  <a16:creationId xmlns:a16="http://schemas.microsoft.com/office/drawing/2014/main" id="{45D24933-9F61-4AC4-DE43-E197C1D7551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1" name="円/楕円 20">
              <a:extLst>
                <a:ext uri="{FF2B5EF4-FFF2-40B4-BE49-F238E27FC236}">
                  <a16:creationId xmlns:a16="http://schemas.microsoft.com/office/drawing/2014/main" id="{70A31A24-BAC0-8BAA-83E8-4FC6ABE3A5D5}"/>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3" name="グループ化 22">
            <a:extLst>
              <a:ext uri="{FF2B5EF4-FFF2-40B4-BE49-F238E27FC236}">
                <a16:creationId xmlns:a16="http://schemas.microsoft.com/office/drawing/2014/main" id="{863694EF-F337-CC72-7898-B4F923FAEA7E}"/>
              </a:ext>
            </a:extLst>
          </p:cNvPr>
          <p:cNvGrpSpPr/>
          <p:nvPr/>
        </p:nvGrpSpPr>
        <p:grpSpPr>
          <a:xfrm>
            <a:off x="1336201" y="3959274"/>
            <a:ext cx="256504" cy="428721"/>
            <a:chOff x="8923271" y="1125659"/>
            <a:chExt cx="691483" cy="1155747"/>
          </a:xfrm>
        </p:grpSpPr>
        <p:sp>
          <p:nvSpPr>
            <p:cNvPr id="24" name="フローチャート: 論理積ゲート 23">
              <a:extLst>
                <a:ext uri="{FF2B5EF4-FFF2-40B4-BE49-F238E27FC236}">
                  <a16:creationId xmlns:a16="http://schemas.microsoft.com/office/drawing/2014/main" id="{749B381D-5E9C-C52C-0F0F-31843A164E6B}"/>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5" name="円/楕円 24">
              <a:extLst>
                <a:ext uri="{FF2B5EF4-FFF2-40B4-BE49-F238E27FC236}">
                  <a16:creationId xmlns:a16="http://schemas.microsoft.com/office/drawing/2014/main" id="{05755857-2BB5-96BE-82C2-4579508AB93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6" name="グループ化 25">
            <a:extLst>
              <a:ext uri="{FF2B5EF4-FFF2-40B4-BE49-F238E27FC236}">
                <a16:creationId xmlns:a16="http://schemas.microsoft.com/office/drawing/2014/main" id="{16FE3C98-B33A-E171-F412-6D75582BE2E3}"/>
              </a:ext>
            </a:extLst>
          </p:cNvPr>
          <p:cNvGrpSpPr/>
          <p:nvPr/>
        </p:nvGrpSpPr>
        <p:grpSpPr>
          <a:xfrm>
            <a:off x="2313547" y="2687740"/>
            <a:ext cx="256504" cy="428721"/>
            <a:chOff x="8923271" y="1125659"/>
            <a:chExt cx="691483" cy="1155747"/>
          </a:xfrm>
        </p:grpSpPr>
        <p:sp>
          <p:nvSpPr>
            <p:cNvPr id="27" name="フローチャート: 論理積ゲート 26">
              <a:extLst>
                <a:ext uri="{FF2B5EF4-FFF2-40B4-BE49-F238E27FC236}">
                  <a16:creationId xmlns:a16="http://schemas.microsoft.com/office/drawing/2014/main" id="{D7A1AAB6-B3A7-B600-EE08-18377E0185E1}"/>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 name="円/楕円 27">
              <a:extLst>
                <a:ext uri="{FF2B5EF4-FFF2-40B4-BE49-F238E27FC236}">
                  <a16:creationId xmlns:a16="http://schemas.microsoft.com/office/drawing/2014/main" id="{49784328-25B4-0DFC-3D7D-E59344B2AE3A}"/>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43" name="グループ化 42">
            <a:extLst>
              <a:ext uri="{FF2B5EF4-FFF2-40B4-BE49-F238E27FC236}">
                <a16:creationId xmlns:a16="http://schemas.microsoft.com/office/drawing/2014/main" id="{64313A52-55B6-F2B1-8719-214786B3EEAB}"/>
              </a:ext>
            </a:extLst>
          </p:cNvPr>
          <p:cNvGrpSpPr/>
          <p:nvPr/>
        </p:nvGrpSpPr>
        <p:grpSpPr>
          <a:xfrm>
            <a:off x="2043547" y="2687740"/>
            <a:ext cx="256504" cy="428721"/>
            <a:chOff x="8923271" y="1125659"/>
            <a:chExt cx="691483" cy="1155747"/>
          </a:xfrm>
        </p:grpSpPr>
        <p:sp>
          <p:nvSpPr>
            <p:cNvPr id="44" name="フローチャート: 論理積ゲート 43">
              <a:extLst>
                <a:ext uri="{FF2B5EF4-FFF2-40B4-BE49-F238E27FC236}">
                  <a16:creationId xmlns:a16="http://schemas.microsoft.com/office/drawing/2014/main" id="{D0F584D6-A3EE-6F10-0E2B-F31EE76001E5}"/>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5" name="円/楕円 44">
              <a:extLst>
                <a:ext uri="{FF2B5EF4-FFF2-40B4-BE49-F238E27FC236}">
                  <a16:creationId xmlns:a16="http://schemas.microsoft.com/office/drawing/2014/main" id="{8D133EF2-94C1-2DEC-9CE6-B74F4C036EC7}"/>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46" name="グループ化 45">
            <a:extLst>
              <a:ext uri="{FF2B5EF4-FFF2-40B4-BE49-F238E27FC236}">
                <a16:creationId xmlns:a16="http://schemas.microsoft.com/office/drawing/2014/main" id="{6A9C0901-3531-D9A3-5AA0-4ED74E5DE679}"/>
              </a:ext>
            </a:extLst>
          </p:cNvPr>
          <p:cNvGrpSpPr/>
          <p:nvPr/>
        </p:nvGrpSpPr>
        <p:grpSpPr>
          <a:xfrm>
            <a:off x="1773547" y="2687740"/>
            <a:ext cx="256504" cy="428721"/>
            <a:chOff x="8923271" y="1125659"/>
            <a:chExt cx="691483" cy="1155747"/>
          </a:xfrm>
          <a:solidFill>
            <a:srgbClr val="750047"/>
          </a:solidFill>
        </p:grpSpPr>
        <p:sp>
          <p:nvSpPr>
            <p:cNvPr id="48" name="フローチャート: 論理積ゲート 47">
              <a:extLst>
                <a:ext uri="{FF2B5EF4-FFF2-40B4-BE49-F238E27FC236}">
                  <a16:creationId xmlns:a16="http://schemas.microsoft.com/office/drawing/2014/main" id="{02FE3050-D942-53A5-368E-77A52F7944E4}"/>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0" name="円/楕円 49">
              <a:extLst>
                <a:ext uri="{FF2B5EF4-FFF2-40B4-BE49-F238E27FC236}">
                  <a16:creationId xmlns:a16="http://schemas.microsoft.com/office/drawing/2014/main" id="{93C93B3E-74A7-341F-0A98-FE6C1337F95C}"/>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56" name="グループ化 55">
            <a:extLst>
              <a:ext uri="{FF2B5EF4-FFF2-40B4-BE49-F238E27FC236}">
                <a16:creationId xmlns:a16="http://schemas.microsoft.com/office/drawing/2014/main" id="{065C4F4D-7AA8-20BC-06DB-62F3062D4E25}"/>
              </a:ext>
            </a:extLst>
          </p:cNvPr>
          <p:cNvGrpSpPr/>
          <p:nvPr/>
        </p:nvGrpSpPr>
        <p:grpSpPr>
          <a:xfrm>
            <a:off x="2583547" y="2687740"/>
            <a:ext cx="256504" cy="428721"/>
            <a:chOff x="8923271" y="1125659"/>
            <a:chExt cx="691483" cy="1155747"/>
          </a:xfrm>
        </p:grpSpPr>
        <p:sp>
          <p:nvSpPr>
            <p:cNvPr id="57" name="フローチャート: 論理積ゲート 56">
              <a:extLst>
                <a:ext uri="{FF2B5EF4-FFF2-40B4-BE49-F238E27FC236}">
                  <a16:creationId xmlns:a16="http://schemas.microsoft.com/office/drawing/2014/main" id="{E931B35C-5216-D6EF-40E6-3A2C1E769092}"/>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58" name="円/楕円 57">
              <a:extLst>
                <a:ext uri="{FF2B5EF4-FFF2-40B4-BE49-F238E27FC236}">
                  <a16:creationId xmlns:a16="http://schemas.microsoft.com/office/drawing/2014/main" id="{122B99A7-71D9-0C57-85E4-32E436C3CC20}"/>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59" name="グループ化 58">
            <a:extLst>
              <a:ext uri="{FF2B5EF4-FFF2-40B4-BE49-F238E27FC236}">
                <a16:creationId xmlns:a16="http://schemas.microsoft.com/office/drawing/2014/main" id="{67AF7509-4E8F-4BB9-0D05-B9E71904E3FA}"/>
              </a:ext>
            </a:extLst>
          </p:cNvPr>
          <p:cNvGrpSpPr/>
          <p:nvPr/>
        </p:nvGrpSpPr>
        <p:grpSpPr>
          <a:xfrm>
            <a:off x="3790555" y="3911846"/>
            <a:ext cx="256504" cy="428721"/>
            <a:chOff x="8923271" y="1125659"/>
            <a:chExt cx="691483" cy="1155747"/>
          </a:xfrm>
          <a:solidFill>
            <a:srgbClr val="750047"/>
          </a:solidFill>
        </p:grpSpPr>
        <p:sp>
          <p:nvSpPr>
            <p:cNvPr id="60" name="フローチャート: 論理積ゲート 59">
              <a:extLst>
                <a:ext uri="{FF2B5EF4-FFF2-40B4-BE49-F238E27FC236}">
                  <a16:creationId xmlns:a16="http://schemas.microsoft.com/office/drawing/2014/main" id="{57A7B6D8-1C50-12DC-703A-2DFBB2D6DB3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6" name="円/楕円 65">
              <a:extLst>
                <a:ext uri="{FF2B5EF4-FFF2-40B4-BE49-F238E27FC236}">
                  <a16:creationId xmlns:a16="http://schemas.microsoft.com/office/drawing/2014/main" id="{6F317B13-B3FF-84CB-D133-6B0A8F61911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67" name="グループ化 66">
            <a:extLst>
              <a:ext uri="{FF2B5EF4-FFF2-40B4-BE49-F238E27FC236}">
                <a16:creationId xmlns:a16="http://schemas.microsoft.com/office/drawing/2014/main" id="{CBD666A8-FB15-AF3A-286E-BC24E28F6C63}"/>
              </a:ext>
            </a:extLst>
          </p:cNvPr>
          <p:cNvGrpSpPr/>
          <p:nvPr/>
        </p:nvGrpSpPr>
        <p:grpSpPr>
          <a:xfrm>
            <a:off x="1863621" y="3959274"/>
            <a:ext cx="256504" cy="428721"/>
            <a:chOff x="8923271" y="1125659"/>
            <a:chExt cx="691483" cy="1155747"/>
          </a:xfrm>
          <a:solidFill>
            <a:srgbClr val="750047"/>
          </a:solidFill>
        </p:grpSpPr>
        <p:sp>
          <p:nvSpPr>
            <p:cNvPr id="68" name="フローチャート: 論理積ゲート 67">
              <a:extLst>
                <a:ext uri="{FF2B5EF4-FFF2-40B4-BE49-F238E27FC236}">
                  <a16:creationId xmlns:a16="http://schemas.microsoft.com/office/drawing/2014/main" id="{15E8B123-553A-95A5-D686-E1B68E9287B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9" name="円/楕円 68">
              <a:extLst>
                <a:ext uri="{FF2B5EF4-FFF2-40B4-BE49-F238E27FC236}">
                  <a16:creationId xmlns:a16="http://schemas.microsoft.com/office/drawing/2014/main" id="{30A03D38-41AD-DCF2-7C53-F9A44D55D10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70" name="グループ化 69">
            <a:extLst>
              <a:ext uri="{FF2B5EF4-FFF2-40B4-BE49-F238E27FC236}">
                <a16:creationId xmlns:a16="http://schemas.microsoft.com/office/drawing/2014/main" id="{398647E2-A1A9-2518-4D84-8E6ADF7CF281}"/>
              </a:ext>
            </a:extLst>
          </p:cNvPr>
          <p:cNvGrpSpPr/>
          <p:nvPr/>
        </p:nvGrpSpPr>
        <p:grpSpPr>
          <a:xfrm>
            <a:off x="1599910" y="3959274"/>
            <a:ext cx="256504" cy="428721"/>
            <a:chOff x="8923271" y="1125659"/>
            <a:chExt cx="691483" cy="1155747"/>
          </a:xfrm>
        </p:grpSpPr>
        <p:sp>
          <p:nvSpPr>
            <p:cNvPr id="71" name="フローチャート: 論理積ゲート 70">
              <a:extLst>
                <a:ext uri="{FF2B5EF4-FFF2-40B4-BE49-F238E27FC236}">
                  <a16:creationId xmlns:a16="http://schemas.microsoft.com/office/drawing/2014/main" id="{1224C94F-C58A-4845-475C-2E78A80A6FA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1" name="円/楕円 80">
              <a:extLst>
                <a:ext uri="{FF2B5EF4-FFF2-40B4-BE49-F238E27FC236}">
                  <a16:creationId xmlns:a16="http://schemas.microsoft.com/office/drawing/2014/main" id="{D94F4654-795E-3315-2470-5361B4CCBBCB}"/>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2" name="グループ化 81">
            <a:extLst>
              <a:ext uri="{FF2B5EF4-FFF2-40B4-BE49-F238E27FC236}">
                <a16:creationId xmlns:a16="http://schemas.microsoft.com/office/drawing/2014/main" id="{4205BE5B-7EB2-F3EF-044C-1B11F417A96B}"/>
              </a:ext>
            </a:extLst>
          </p:cNvPr>
          <p:cNvGrpSpPr/>
          <p:nvPr/>
        </p:nvGrpSpPr>
        <p:grpSpPr>
          <a:xfrm>
            <a:off x="4573282" y="3911846"/>
            <a:ext cx="256504" cy="428721"/>
            <a:chOff x="8923271" y="1125659"/>
            <a:chExt cx="691483" cy="1155747"/>
          </a:xfrm>
        </p:grpSpPr>
        <p:sp>
          <p:nvSpPr>
            <p:cNvPr id="83" name="フローチャート: 論理積ゲート 82">
              <a:extLst>
                <a:ext uri="{FF2B5EF4-FFF2-40B4-BE49-F238E27FC236}">
                  <a16:creationId xmlns:a16="http://schemas.microsoft.com/office/drawing/2014/main" id="{47ABAB15-5D25-5EEC-A7CA-41C4F274E6A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4" name="円/楕円 83">
              <a:extLst>
                <a:ext uri="{FF2B5EF4-FFF2-40B4-BE49-F238E27FC236}">
                  <a16:creationId xmlns:a16="http://schemas.microsoft.com/office/drawing/2014/main" id="{0E6BD01B-E0DF-13F3-458E-32D0DEA8D90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5" name="グループ化 84">
            <a:extLst>
              <a:ext uri="{FF2B5EF4-FFF2-40B4-BE49-F238E27FC236}">
                <a16:creationId xmlns:a16="http://schemas.microsoft.com/office/drawing/2014/main" id="{68A42F30-F724-7F91-CA95-9E6D29302135}"/>
              </a:ext>
            </a:extLst>
          </p:cNvPr>
          <p:cNvGrpSpPr/>
          <p:nvPr/>
        </p:nvGrpSpPr>
        <p:grpSpPr>
          <a:xfrm>
            <a:off x="4312374" y="3911846"/>
            <a:ext cx="256504" cy="428721"/>
            <a:chOff x="8923271" y="1125659"/>
            <a:chExt cx="691483" cy="1155747"/>
          </a:xfrm>
        </p:grpSpPr>
        <p:sp>
          <p:nvSpPr>
            <p:cNvPr id="86" name="フローチャート: 論理積ゲート 85">
              <a:extLst>
                <a:ext uri="{FF2B5EF4-FFF2-40B4-BE49-F238E27FC236}">
                  <a16:creationId xmlns:a16="http://schemas.microsoft.com/office/drawing/2014/main" id="{1815E0A0-1344-6A2A-34E9-CDA4F647EC7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87" name="円/楕円 86">
              <a:extLst>
                <a:ext uri="{FF2B5EF4-FFF2-40B4-BE49-F238E27FC236}">
                  <a16:creationId xmlns:a16="http://schemas.microsoft.com/office/drawing/2014/main" id="{8F867D0A-96D7-0BF1-FAB6-1899C60DB8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88" name="グループ化 87">
            <a:extLst>
              <a:ext uri="{FF2B5EF4-FFF2-40B4-BE49-F238E27FC236}">
                <a16:creationId xmlns:a16="http://schemas.microsoft.com/office/drawing/2014/main" id="{451455E2-CEC2-F0CD-51D8-1849A5D6C941}"/>
              </a:ext>
            </a:extLst>
          </p:cNvPr>
          <p:cNvGrpSpPr/>
          <p:nvPr/>
        </p:nvGrpSpPr>
        <p:grpSpPr>
          <a:xfrm>
            <a:off x="4051464" y="3911846"/>
            <a:ext cx="256504" cy="428721"/>
            <a:chOff x="8923271" y="1125659"/>
            <a:chExt cx="691483" cy="1155747"/>
          </a:xfrm>
        </p:grpSpPr>
        <p:sp>
          <p:nvSpPr>
            <p:cNvPr id="89" name="フローチャート: 論理積ゲート 88">
              <a:extLst>
                <a:ext uri="{FF2B5EF4-FFF2-40B4-BE49-F238E27FC236}">
                  <a16:creationId xmlns:a16="http://schemas.microsoft.com/office/drawing/2014/main" id="{01413BEE-CFDC-2A29-24BA-7314B8AF719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0" name="円/楕円 89">
              <a:extLst>
                <a:ext uri="{FF2B5EF4-FFF2-40B4-BE49-F238E27FC236}">
                  <a16:creationId xmlns:a16="http://schemas.microsoft.com/office/drawing/2014/main" id="{E7E579BF-3B01-A63A-1B67-797FE15F2848}"/>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91" name="グループ化 90">
            <a:extLst>
              <a:ext uri="{FF2B5EF4-FFF2-40B4-BE49-F238E27FC236}">
                <a16:creationId xmlns:a16="http://schemas.microsoft.com/office/drawing/2014/main" id="{594AD160-CE8F-27F3-AD51-167654284840}"/>
              </a:ext>
            </a:extLst>
          </p:cNvPr>
          <p:cNvGrpSpPr/>
          <p:nvPr/>
        </p:nvGrpSpPr>
        <p:grpSpPr>
          <a:xfrm>
            <a:off x="8770656" y="2604968"/>
            <a:ext cx="256504" cy="428721"/>
            <a:chOff x="8923271" y="1125659"/>
            <a:chExt cx="691483" cy="1155747"/>
          </a:xfrm>
        </p:grpSpPr>
        <p:sp>
          <p:nvSpPr>
            <p:cNvPr id="131" name="フローチャート: 論理積ゲート 130">
              <a:extLst>
                <a:ext uri="{FF2B5EF4-FFF2-40B4-BE49-F238E27FC236}">
                  <a16:creationId xmlns:a16="http://schemas.microsoft.com/office/drawing/2014/main" id="{5549A7B4-78B1-60EF-07C1-3C84674AB3EA}"/>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2" name="円/楕円 131">
              <a:extLst>
                <a:ext uri="{FF2B5EF4-FFF2-40B4-BE49-F238E27FC236}">
                  <a16:creationId xmlns:a16="http://schemas.microsoft.com/office/drawing/2014/main" id="{58165FD6-46D4-E720-FB77-53A6F61F44C1}"/>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33" name="グループ化 132">
            <a:extLst>
              <a:ext uri="{FF2B5EF4-FFF2-40B4-BE49-F238E27FC236}">
                <a16:creationId xmlns:a16="http://schemas.microsoft.com/office/drawing/2014/main" id="{3361BED4-4626-FB3D-24D7-25FFBB335FF9}"/>
              </a:ext>
            </a:extLst>
          </p:cNvPr>
          <p:cNvGrpSpPr/>
          <p:nvPr/>
        </p:nvGrpSpPr>
        <p:grpSpPr>
          <a:xfrm>
            <a:off x="8505227" y="2604968"/>
            <a:ext cx="256504" cy="428721"/>
            <a:chOff x="8923271" y="1125659"/>
            <a:chExt cx="691483" cy="1155747"/>
          </a:xfrm>
        </p:grpSpPr>
        <p:sp>
          <p:nvSpPr>
            <p:cNvPr id="134" name="フローチャート: 論理積ゲート 133">
              <a:extLst>
                <a:ext uri="{FF2B5EF4-FFF2-40B4-BE49-F238E27FC236}">
                  <a16:creationId xmlns:a16="http://schemas.microsoft.com/office/drawing/2014/main" id="{97F55062-8E1D-98B5-D6A5-DD35D967B2D5}"/>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0" name="円/楕円 159">
              <a:extLst>
                <a:ext uri="{FF2B5EF4-FFF2-40B4-BE49-F238E27FC236}">
                  <a16:creationId xmlns:a16="http://schemas.microsoft.com/office/drawing/2014/main" id="{7391C8DC-2DF9-E0C9-F4BB-59A6073437C1}"/>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1" name="グループ化 160">
            <a:extLst>
              <a:ext uri="{FF2B5EF4-FFF2-40B4-BE49-F238E27FC236}">
                <a16:creationId xmlns:a16="http://schemas.microsoft.com/office/drawing/2014/main" id="{DC3D12D3-B38C-DF18-94BA-22D8D174AAFA}"/>
              </a:ext>
            </a:extLst>
          </p:cNvPr>
          <p:cNvGrpSpPr/>
          <p:nvPr/>
        </p:nvGrpSpPr>
        <p:grpSpPr>
          <a:xfrm>
            <a:off x="7974371" y="2604968"/>
            <a:ext cx="256504" cy="428721"/>
            <a:chOff x="8923271" y="1125659"/>
            <a:chExt cx="691483" cy="1155747"/>
          </a:xfrm>
        </p:grpSpPr>
        <p:sp>
          <p:nvSpPr>
            <p:cNvPr id="162" name="フローチャート: 論理積ゲート 161">
              <a:extLst>
                <a:ext uri="{FF2B5EF4-FFF2-40B4-BE49-F238E27FC236}">
                  <a16:creationId xmlns:a16="http://schemas.microsoft.com/office/drawing/2014/main" id="{92931124-01AB-4FC5-DEE4-D9690C4C171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63" name="円/楕円 162">
              <a:extLst>
                <a:ext uri="{FF2B5EF4-FFF2-40B4-BE49-F238E27FC236}">
                  <a16:creationId xmlns:a16="http://schemas.microsoft.com/office/drawing/2014/main" id="{08BAA299-EA3F-FCB6-2F1C-7CB9594AD5E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4" name="グループ化 163">
            <a:extLst>
              <a:ext uri="{FF2B5EF4-FFF2-40B4-BE49-F238E27FC236}">
                <a16:creationId xmlns:a16="http://schemas.microsoft.com/office/drawing/2014/main" id="{13A6250E-BBD3-B06F-371A-0808FAB605A3}"/>
              </a:ext>
            </a:extLst>
          </p:cNvPr>
          <p:cNvGrpSpPr/>
          <p:nvPr/>
        </p:nvGrpSpPr>
        <p:grpSpPr>
          <a:xfrm>
            <a:off x="7708943" y="2604968"/>
            <a:ext cx="256504" cy="428721"/>
            <a:chOff x="8923271" y="1125659"/>
            <a:chExt cx="691483" cy="1155747"/>
          </a:xfrm>
        </p:grpSpPr>
        <p:sp>
          <p:nvSpPr>
            <p:cNvPr id="165" name="フローチャート: 論理積ゲート 164">
              <a:extLst>
                <a:ext uri="{FF2B5EF4-FFF2-40B4-BE49-F238E27FC236}">
                  <a16:creationId xmlns:a16="http://schemas.microsoft.com/office/drawing/2014/main" id="{C1C5A4B4-1E6A-8F1D-E075-7EF67E869F46}"/>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5" name="円/楕円 174">
              <a:extLst>
                <a:ext uri="{FF2B5EF4-FFF2-40B4-BE49-F238E27FC236}">
                  <a16:creationId xmlns:a16="http://schemas.microsoft.com/office/drawing/2014/main" id="{FB751B27-20B8-9F93-3629-8536FC117430}"/>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76" name="グループ化 175">
            <a:extLst>
              <a:ext uri="{FF2B5EF4-FFF2-40B4-BE49-F238E27FC236}">
                <a16:creationId xmlns:a16="http://schemas.microsoft.com/office/drawing/2014/main" id="{894D74D4-07D1-89B7-4151-F114B1D9E4BD}"/>
              </a:ext>
            </a:extLst>
          </p:cNvPr>
          <p:cNvGrpSpPr/>
          <p:nvPr/>
        </p:nvGrpSpPr>
        <p:grpSpPr>
          <a:xfrm>
            <a:off x="7443515" y="2604968"/>
            <a:ext cx="256504" cy="428721"/>
            <a:chOff x="8923271" y="1125659"/>
            <a:chExt cx="691483" cy="1155747"/>
          </a:xfrm>
          <a:solidFill>
            <a:srgbClr val="750047"/>
          </a:solidFill>
        </p:grpSpPr>
        <p:sp>
          <p:nvSpPr>
            <p:cNvPr id="177" name="フローチャート: 論理積ゲート 176">
              <a:extLst>
                <a:ext uri="{FF2B5EF4-FFF2-40B4-BE49-F238E27FC236}">
                  <a16:creationId xmlns:a16="http://schemas.microsoft.com/office/drawing/2014/main" id="{9D11FAE2-6E84-EB55-C63F-007304D7617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8" name="円/楕円 177">
              <a:extLst>
                <a:ext uri="{FF2B5EF4-FFF2-40B4-BE49-F238E27FC236}">
                  <a16:creationId xmlns:a16="http://schemas.microsoft.com/office/drawing/2014/main" id="{066CCED5-9B4B-C480-453A-D27D7AB0BE2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79" name="グループ化 178">
            <a:extLst>
              <a:ext uri="{FF2B5EF4-FFF2-40B4-BE49-F238E27FC236}">
                <a16:creationId xmlns:a16="http://schemas.microsoft.com/office/drawing/2014/main" id="{3C7167BA-DDAB-88FA-5465-4B4B5F16418D}"/>
              </a:ext>
            </a:extLst>
          </p:cNvPr>
          <p:cNvGrpSpPr/>
          <p:nvPr/>
        </p:nvGrpSpPr>
        <p:grpSpPr>
          <a:xfrm>
            <a:off x="8239799" y="2604968"/>
            <a:ext cx="256504" cy="428721"/>
            <a:chOff x="8923271" y="1125659"/>
            <a:chExt cx="691483" cy="1155747"/>
          </a:xfrm>
        </p:grpSpPr>
        <p:sp>
          <p:nvSpPr>
            <p:cNvPr id="180" name="フローチャート: 論理積ゲート 179">
              <a:extLst>
                <a:ext uri="{FF2B5EF4-FFF2-40B4-BE49-F238E27FC236}">
                  <a16:creationId xmlns:a16="http://schemas.microsoft.com/office/drawing/2014/main" id="{E2217637-3A0B-8E89-3A74-3D02BCA9CD6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1" name="円/楕円 180">
              <a:extLst>
                <a:ext uri="{FF2B5EF4-FFF2-40B4-BE49-F238E27FC236}">
                  <a16:creationId xmlns:a16="http://schemas.microsoft.com/office/drawing/2014/main" id="{0E62A0BB-3835-D59D-56C7-22B2B01AA714}"/>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pic>
        <p:nvPicPr>
          <p:cNvPr id="182" name="図 181">
            <a:extLst>
              <a:ext uri="{FF2B5EF4-FFF2-40B4-BE49-F238E27FC236}">
                <a16:creationId xmlns:a16="http://schemas.microsoft.com/office/drawing/2014/main" id="{DEB985EA-E7F9-945C-3641-D746A44A03BC}"/>
              </a:ext>
            </a:extLst>
          </p:cNvPr>
          <p:cNvPicPr>
            <a:picLocks noChangeAspect="1"/>
          </p:cNvPicPr>
          <p:nvPr/>
        </p:nvPicPr>
        <p:blipFill rotWithShape="1">
          <a:blip r:embed="rId2"/>
          <a:srcRect t="13737" b="29749"/>
          <a:stretch/>
        </p:blipFill>
        <p:spPr>
          <a:xfrm>
            <a:off x="3033139" y="2089675"/>
            <a:ext cx="380905" cy="215269"/>
          </a:xfrm>
          <a:prstGeom prst="rect">
            <a:avLst/>
          </a:prstGeom>
        </p:spPr>
      </p:pic>
      <p:pic>
        <p:nvPicPr>
          <p:cNvPr id="183" name="図 182">
            <a:extLst>
              <a:ext uri="{FF2B5EF4-FFF2-40B4-BE49-F238E27FC236}">
                <a16:creationId xmlns:a16="http://schemas.microsoft.com/office/drawing/2014/main" id="{08F3E318-5AE6-3A05-E225-08D1B7AEF1AB}"/>
              </a:ext>
            </a:extLst>
          </p:cNvPr>
          <p:cNvPicPr>
            <a:picLocks noChangeAspect="1"/>
          </p:cNvPicPr>
          <p:nvPr/>
        </p:nvPicPr>
        <p:blipFill>
          <a:blip r:embed="rId3"/>
          <a:stretch>
            <a:fillRect/>
          </a:stretch>
        </p:blipFill>
        <p:spPr>
          <a:xfrm>
            <a:off x="2194981" y="1862434"/>
            <a:ext cx="504979" cy="504979"/>
          </a:xfrm>
          <a:prstGeom prst="rect">
            <a:avLst/>
          </a:prstGeom>
        </p:spPr>
      </p:pic>
      <p:pic>
        <p:nvPicPr>
          <p:cNvPr id="184" name="図 183">
            <a:extLst>
              <a:ext uri="{FF2B5EF4-FFF2-40B4-BE49-F238E27FC236}">
                <a16:creationId xmlns:a16="http://schemas.microsoft.com/office/drawing/2014/main" id="{0C8C7230-678E-2575-EBBB-BCAD8C69609F}"/>
              </a:ext>
            </a:extLst>
          </p:cNvPr>
          <p:cNvPicPr>
            <a:picLocks noChangeAspect="1"/>
          </p:cNvPicPr>
          <p:nvPr/>
        </p:nvPicPr>
        <p:blipFill>
          <a:blip r:embed="rId4"/>
          <a:stretch>
            <a:fillRect/>
          </a:stretch>
        </p:blipFill>
        <p:spPr>
          <a:xfrm>
            <a:off x="3379140" y="1982340"/>
            <a:ext cx="450668" cy="450668"/>
          </a:xfrm>
          <a:prstGeom prst="rect">
            <a:avLst/>
          </a:prstGeom>
        </p:spPr>
      </p:pic>
      <p:pic>
        <p:nvPicPr>
          <p:cNvPr id="185" name="図 184">
            <a:extLst>
              <a:ext uri="{FF2B5EF4-FFF2-40B4-BE49-F238E27FC236}">
                <a16:creationId xmlns:a16="http://schemas.microsoft.com/office/drawing/2014/main" id="{A0FB6BEA-4BED-AF21-56D4-9C95E1C73142}"/>
              </a:ext>
            </a:extLst>
          </p:cNvPr>
          <p:cNvPicPr>
            <a:picLocks noChangeAspect="1"/>
          </p:cNvPicPr>
          <p:nvPr/>
        </p:nvPicPr>
        <p:blipFill>
          <a:blip r:embed="rId5"/>
          <a:stretch>
            <a:fillRect/>
          </a:stretch>
        </p:blipFill>
        <p:spPr>
          <a:xfrm>
            <a:off x="2536051" y="1887096"/>
            <a:ext cx="409512" cy="409512"/>
          </a:xfrm>
          <a:prstGeom prst="rect">
            <a:avLst/>
          </a:prstGeom>
        </p:spPr>
      </p:pic>
      <p:pic>
        <p:nvPicPr>
          <p:cNvPr id="186" name="図 185">
            <a:extLst>
              <a:ext uri="{FF2B5EF4-FFF2-40B4-BE49-F238E27FC236}">
                <a16:creationId xmlns:a16="http://schemas.microsoft.com/office/drawing/2014/main" id="{DA6CA437-2CBD-758F-21B7-2D7DE4436E4C}"/>
              </a:ext>
            </a:extLst>
          </p:cNvPr>
          <p:cNvPicPr>
            <a:picLocks noChangeAspect="1"/>
          </p:cNvPicPr>
          <p:nvPr/>
        </p:nvPicPr>
        <p:blipFill rotWithShape="1">
          <a:blip r:embed="rId4"/>
          <a:srcRect r="51104"/>
          <a:stretch/>
        </p:blipFill>
        <p:spPr>
          <a:xfrm>
            <a:off x="3269621" y="1849543"/>
            <a:ext cx="220358" cy="450668"/>
          </a:xfrm>
          <a:prstGeom prst="rect">
            <a:avLst/>
          </a:prstGeom>
        </p:spPr>
      </p:pic>
      <p:pic>
        <p:nvPicPr>
          <p:cNvPr id="187" name="図 186">
            <a:extLst>
              <a:ext uri="{FF2B5EF4-FFF2-40B4-BE49-F238E27FC236}">
                <a16:creationId xmlns:a16="http://schemas.microsoft.com/office/drawing/2014/main" id="{8F018544-DE02-377F-730E-EE9AECBF7FF1}"/>
              </a:ext>
            </a:extLst>
          </p:cNvPr>
          <p:cNvPicPr>
            <a:picLocks noChangeAspect="1"/>
          </p:cNvPicPr>
          <p:nvPr/>
        </p:nvPicPr>
        <p:blipFill>
          <a:blip r:embed="rId6"/>
          <a:stretch>
            <a:fillRect/>
          </a:stretch>
        </p:blipFill>
        <p:spPr>
          <a:xfrm>
            <a:off x="2921219" y="1940901"/>
            <a:ext cx="284148" cy="284148"/>
          </a:xfrm>
          <a:prstGeom prst="rect">
            <a:avLst/>
          </a:prstGeom>
        </p:spPr>
      </p:pic>
      <p:pic>
        <p:nvPicPr>
          <p:cNvPr id="188" name="図 187">
            <a:extLst>
              <a:ext uri="{FF2B5EF4-FFF2-40B4-BE49-F238E27FC236}">
                <a16:creationId xmlns:a16="http://schemas.microsoft.com/office/drawing/2014/main" id="{C4D8494A-7B26-A1D4-8149-BF2EBA3F5768}"/>
              </a:ext>
            </a:extLst>
          </p:cNvPr>
          <p:cNvPicPr>
            <a:picLocks noChangeAspect="1"/>
          </p:cNvPicPr>
          <p:nvPr/>
        </p:nvPicPr>
        <p:blipFill>
          <a:blip r:embed="rId7"/>
          <a:stretch>
            <a:fillRect/>
          </a:stretch>
        </p:blipFill>
        <p:spPr>
          <a:xfrm flipH="1">
            <a:off x="3429048" y="2000659"/>
            <a:ext cx="342455" cy="342455"/>
          </a:xfrm>
          <a:prstGeom prst="rect">
            <a:avLst/>
          </a:prstGeom>
        </p:spPr>
      </p:pic>
      <p:pic>
        <p:nvPicPr>
          <p:cNvPr id="189" name="図 188">
            <a:extLst>
              <a:ext uri="{FF2B5EF4-FFF2-40B4-BE49-F238E27FC236}">
                <a16:creationId xmlns:a16="http://schemas.microsoft.com/office/drawing/2014/main" id="{71987562-DF7F-7402-CE97-A7DFB596F858}"/>
              </a:ext>
            </a:extLst>
          </p:cNvPr>
          <p:cNvPicPr>
            <a:picLocks noChangeAspect="1"/>
          </p:cNvPicPr>
          <p:nvPr/>
        </p:nvPicPr>
        <p:blipFill rotWithShape="1">
          <a:blip r:embed="rId4"/>
          <a:srcRect l="48873"/>
          <a:stretch/>
        </p:blipFill>
        <p:spPr>
          <a:xfrm>
            <a:off x="3631523" y="1766769"/>
            <a:ext cx="230413" cy="450668"/>
          </a:xfrm>
          <a:prstGeom prst="rect">
            <a:avLst/>
          </a:prstGeom>
        </p:spPr>
      </p:pic>
      <p:sp>
        <p:nvSpPr>
          <p:cNvPr id="196" name="テキスト ボックス 195">
            <a:extLst>
              <a:ext uri="{FF2B5EF4-FFF2-40B4-BE49-F238E27FC236}">
                <a16:creationId xmlns:a16="http://schemas.microsoft.com/office/drawing/2014/main" id="{E8C4FD8C-AC5B-0C98-C197-5A72EA4F5EC4}"/>
              </a:ext>
            </a:extLst>
          </p:cNvPr>
          <p:cNvSpPr txBox="1"/>
          <p:nvPr/>
        </p:nvSpPr>
        <p:spPr>
          <a:xfrm>
            <a:off x="2296914" y="1583032"/>
            <a:ext cx="1576165" cy="433324"/>
          </a:xfrm>
          <a:prstGeom prst="rect">
            <a:avLst/>
          </a:prstGeom>
          <a:solidFill>
            <a:schemeClr val="bg1"/>
          </a:solidFill>
          <a:ln>
            <a:solidFill>
              <a:schemeClr val="bg1">
                <a:lumMod val="65000"/>
              </a:schemeClr>
            </a:solidFill>
          </a:ln>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クラスターの共用機器</a:t>
            </a:r>
          </a:p>
        </p:txBody>
      </p:sp>
      <p:pic>
        <p:nvPicPr>
          <p:cNvPr id="251" name="図 250">
            <a:extLst>
              <a:ext uri="{FF2B5EF4-FFF2-40B4-BE49-F238E27FC236}">
                <a16:creationId xmlns:a16="http://schemas.microsoft.com/office/drawing/2014/main" id="{814DD981-1991-1E91-E318-C7909A4F8C5A}"/>
              </a:ext>
            </a:extLst>
          </p:cNvPr>
          <p:cNvPicPr>
            <a:picLocks noChangeAspect="1"/>
          </p:cNvPicPr>
          <p:nvPr/>
        </p:nvPicPr>
        <p:blipFill rotWithShape="1">
          <a:blip r:embed="rId2"/>
          <a:srcRect t="13737" b="29749"/>
          <a:stretch/>
        </p:blipFill>
        <p:spPr>
          <a:xfrm>
            <a:off x="7734299" y="2372776"/>
            <a:ext cx="380905" cy="215269"/>
          </a:xfrm>
          <a:prstGeom prst="rect">
            <a:avLst/>
          </a:prstGeom>
        </p:spPr>
      </p:pic>
      <p:pic>
        <p:nvPicPr>
          <p:cNvPr id="256" name="図 255">
            <a:extLst>
              <a:ext uri="{FF2B5EF4-FFF2-40B4-BE49-F238E27FC236}">
                <a16:creationId xmlns:a16="http://schemas.microsoft.com/office/drawing/2014/main" id="{575FF889-5EB6-5DC4-E177-BA7C59B25029}"/>
              </a:ext>
            </a:extLst>
          </p:cNvPr>
          <p:cNvPicPr>
            <a:picLocks noChangeAspect="1"/>
          </p:cNvPicPr>
          <p:nvPr/>
        </p:nvPicPr>
        <p:blipFill rotWithShape="1">
          <a:blip r:embed="rId4"/>
          <a:srcRect r="51104"/>
          <a:stretch/>
        </p:blipFill>
        <p:spPr>
          <a:xfrm>
            <a:off x="8626463" y="1983910"/>
            <a:ext cx="220358" cy="450668"/>
          </a:xfrm>
          <a:prstGeom prst="rect">
            <a:avLst/>
          </a:prstGeom>
        </p:spPr>
      </p:pic>
      <p:pic>
        <p:nvPicPr>
          <p:cNvPr id="257" name="図 256">
            <a:extLst>
              <a:ext uri="{FF2B5EF4-FFF2-40B4-BE49-F238E27FC236}">
                <a16:creationId xmlns:a16="http://schemas.microsoft.com/office/drawing/2014/main" id="{FD6123C3-D663-1843-7230-ABDE606D083A}"/>
              </a:ext>
            </a:extLst>
          </p:cNvPr>
          <p:cNvPicPr>
            <a:picLocks noChangeAspect="1"/>
          </p:cNvPicPr>
          <p:nvPr/>
        </p:nvPicPr>
        <p:blipFill>
          <a:blip r:embed="rId6"/>
          <a:stretch>
            <a:fillRect/>
          </a:stretch>
        </p:blipFill>
        <p:spPr>
          <a:xfrm>
            <a:off x="8526354" y="2279823"/>
            <a:ext cx="284148" cy="284148"/>
          </a:xfrm>
          <a:prstGeom prst="rect">
            <a:avLst/>
          </a:prstGeom>
        </p:spPr>
      </p:pic>
      <p:pic>
        <p:nvPicPr>
          <p:cNvPr id="258" name="図 257">
            <a:extLst>
              <a:ext uri="{FF2B5EF4-FFF2-40B4-BE49-F238E27FC236}">
                <a16:creationId xmlns:a16="http://schemas.microsoft.com/office/drawing/2014/main" id="{D5E89821-FEFC-15DD-1615-CF607576817B}"/>
              </a:ext>
            </a:extLst>
          </p:cNvPr>
          <p:cNvPicPr>
            <a:picLocks noChangeAspect="1"/>
          </p:cNvPicPr>
          <p:nvPr/>
        </p:nvPicPr>
        <p:blipFill>
          <a:blip r:embed="rId7"/>
          <a:stretch>
            <a:fillRect/>
          </a:stretch>
        </p:blipFill>
        <p:spPr>
          <a:xfrm flipH="1">
            <a:off x="7716654" y="2056257"/>
            <a:ext cx="342455" cy="342455"/>
          </a:xfrm>
          <a:prstGeom prst="rect">
            <a:avLst/>
          </a:prstGeom>
        </p:spPr>
      </p:pic>
      <p:pic>
        <p:nvPicPr>
          <p:cNvPr id="259" name="図 258">
            <a:extLst>
              <a:ext uri="{FF2B5EF4-FFF2-40B4-BE49-F238E27FC236}">
                <a16:creationId xmlns:a16="http://schemas.microsoft.com/office/drawing/2014/main" id="{B7711511-77B0-4E00-6D23-50DA8AA34A17}"/>
              </a:ext>
            </a:extLst>
          </p:cNvPr>
          <p:cNvPicPr>
            <a:picLocks noChangeAspect="1"/>
          </p:cNvPicPr>
          <p:nvPr/>
        </p:nvPicPr>
        <p:blipFill rotWithShape="1">
          <a:blip r:embed="rId4"/>
          <a:srcRect l="48873"/>
          <a:stretch/>
        </p:blipFill>
        <p:spPr>
          <a:xfrm>
            <a:off x="8178580" y="2225991"/>
            <a:ext cx="230413" cy="450668"/>
          </a:xfrm>
          <a:prstGeom prst="rect">
            <a:avLst/>
          </a:prstGeom>
        </p:spPr>
      </p:pic>
      <p:sp>
        <p:nvSpPr>
          <p:cNvPr id="260" name="テキスト ボックス 259">
            <a:extLst>
              <a:ext uri="{FF2B5EF4-FFF2-40B4-BE49-F238E27FC236}">
                <a16:creationId xmlns:a16="http://schemas.microsoft.com/office/drawing/2014/main" id="{C7AFB232-3DE5-854E-EA9F-19B3542FA112}"/>
              </a:ext>
            </a:extLst>
          </p:cNvPr>
          <p:cNvSpPr txBox="1"/>
          <p:nvPr/>
        </p:nvSpPr>
        <p:spPr>
          <a:xfrm>
            <a:off x="2385240" y="2380440"/>
            <a:ext cx="951163" cy="262829"/>
          </a:xfrm>
          <a:prstGeom prst="rect">
            <a:avLst/>
          </a:prstGeom>
          <a:noFill/>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維持・管理</a:t>
            </a:r>
          </a:p>
        </p:txBody>
      </p:sp>
      <p:pic>
        <p:nvPicPr>
          <p:cNvPr id="262" name="図 261">
            <a:extLst>
              <a:ext uri="{FF2B5EF4-FFF2-40B4-BE49-F238E27FC236}">
                <a16:creationId xmlns:a16="http://schemas.microsoft.com/office/drawing/2014/main" id="{00F42853-A58B-659E-1BC1-4B3EE4030ACA}"/>
              </a:ext>
            </a:extLst>
          </p:cNvPr>
          <p:cNvPicPr>
            <a:picLocks noChangeAspect="1"/>
          </p:cNvPicPr>
          <p:nvPr/>
        </p:nvPicPr>
        <p:blipFill rotWithShape="1">
          <a:blip r:embed="rId2"/>
          <a:srcRect t="13737" b="29749"/>
          <a:stretch/>
        </p:blipFill>
        <p:spPr>
          <a:xfrm>
            <a:off x="346095" y="3947516"/>
            <a:ext cx="380905" cy="215269"/>
          </a:xfrm>
          <a:prstGeom prst="rect">
            <a:avLst/>
          </a:prstGeom>
        </p:spPr>
      </p:pic>
      <p:pic>
        <p:nvPicPr>
          <p:cNvPr id="263" name="図 262">
            <a:extLst>
              <a:ext uri="{FF2B5EF4-FFF2-40B4-BE49-F238E27FC236}">
                <a16:creationId xmlns:a16="http://schemas.microsoft.com/office/drawing/2014/main" id="{9AB916B1-3922-2CBA-4879-D3C9BE60AB52}"/>
              </a:ext>
            </a:extLst>
          </p:cNvPr>
          <p:cNvPicPr>
            <a:picLocks noChangeAspect="1"/>
          </p:cNvPicPr>
          <p:nvPr/>
        </p:nvPicPr>
        <p:blipFill>
          <a:blip r:embed="rId3"/>
          <a:stretch>
            <a:fillRect/>
          </a:stretch>
        </p:blipFill>
        <p:spPr>
          <a:xfrm>
            <a:off x="56789" y="3906554"/>
            <a:ext cx="504979" cy="504979"/>
          </a:xfrm>
          <a:prstGeom prst="rect">
            <a:avLst/>
          </a:prstGeom>
        </p:spPr>
      </p:pic>
      <p:pic>
        <p:nvPicPr>
          <p:cNvPr id="264" name="図 263">
            <a:extLst>
              <a:ext uri="{FF2B5EF4-FFF2-40B4-BE49-F238E27FC236}">
                <a16:creationId xmlns:a16="http://schemas.microsoft.com/office/drawing/2014/main" id="{0DC108DF-14E8-CF0D-557C-C7CCA61735AC}"/>
              </a:ext>
            </a:extLst>
          </p:cNvPr>
          <p:cNvPicPr>
            <a:picLocks noChangeAspect="1"/>
          </p:cNvPicPr>
          <p:nvPr/>
        </p:nvPicPr>
        <p:blipFill rotWithShape="1">
          <a:blip r:embed="rId4"/>
          <a:srcRect r="51104"/>
          <a:stretch/>
        </p:blipFill>
        <p:spPr>
          <a:xfrm>
            <a:off x="683046" y="4060802"/>
            <a:ext cx="220358" cy="450668"/>
          </a:xfrm>
          <a:prstGeom prst="rect">
            <a:avLst/>
          </a:prstGeom>
        </p:spPr>
      </p:pic>
      <p:pic>
        <p:nvPicPr>
          <p:cNvPr id="265" name="図 264">
            <a:extLst>
              <a:ext uri="{FF2B5EF4-FFF2-40B4-BE49-F238E27FC236}">
                <a16:creationId xmlns:a16="http://schemas.microsoft.com/office/drawing/2014/main" id="{63D18EAC-9565-1459-5808-92CFFF9A104A}"/>
              </a:ext>
            </a:extLst>
          </p:cNvPr>
          <p:cNvPicPr>
            <a:picLocks noChangeAspect="1"/>
          </p:cNvPicPr>
          <p:nvPr/>
        </p:nvPicPr>
        <p:blipFill>
          <a:blip r:embed="rId7"/>
          <a:stretch>
            <a:fillRect/>
          </a:stretch>
        </p:blipFill>
        <p:spPr>
          <a:xfrm flipH="1">
            <a:off x="914786" y="4121058"/>
            <a:ext cx="342455" cy="342455"/>
          </a:xfrm>
          <a:prstGeom prst="rect">
            <a:avLst/>
          </a:prstGeom>
        </p:spPr>
      </p:pic>
      <p:pic>
        <p:nvPicPr>
          <p:cNvPr id="266" name="図 265">
            <a:extLst>
              <a:ext uri="{FF2B5EF4-FFF2-40B4-BE49-F238E27FC236}">
                <a16:creationId xmlns:a16="http://schemas.microsoft.com/office/drawing/2014/main" id="{95970C04-849C-90D9-21D0-D62AEA3D1668}"/>
              </a:ext>
            </a:extLst>
          </p:cNvPr>
          <p:cNvPicPr>
            <a:picLocks noChangeAspect="1"/>
          </p:cNvPicPr>
          <p:nvPr/>
        </p:nvPicPr>
        <p:blipFill rotWithShape="1">
          <a:blip r:embed="rId4"/>
          <a:srcRect l="48873"/>
          <a:stretch/>
        </p:blipFill>
        <p:spPr>
          <a:xfrm>
            <a:off x="708732" y="3681219"/>
            <a:ext cx="230413" cy="450668"/>
          </a:xfrm>
          <a:prstGeom prst="rect">
            <a:avLst/>
          </a:prstGeom>
        </p:spPr>
      </p:pic>
      <p:pic>
        <p:nvPicPr>
          <p:cNvPr id="267" name="図 266">
            <a:extLst>
              <a:ext uri="{FF2B5EF4-FFF2-40B4-BE49-F238E27FC236}">
                <a16:creationId xmlns:a16="http://schemas.microsoft.com/office/drawing/2014/main" id="{26F94801-BA80-E2C4-FB11-9A070447949F}"/>
              </a:ext>
            </a:extLst>
          </p:cNvPr>
          <p:cNvPicPr>
            <a:picLocks noChangeAspect="1"/>
          </p:cNvPicPr>
          <p:nvPr/>
        </p:nvPicPr>
        <p:blipFill rotWithShape="1">
          <a:blip r:embed="rId2"/>
          <a:srcRect t="13737" b="29749"/>
          <a:stretch/>
        </p:blipFill>
        <p:spPr>
          <a:xfrm>
            <a:off x="3208923" y="3948621"/>
            <a:ext cx="380905" cy="215269"/>
          </a:xfrm>
          <a:prstGeom prst="rect">
            <a:avLst/>
          </a:prstGeom>
        </p:spPr>
      </p:pic>
      <p:pic>
        <p:nvPicPr>
          <p:cNvPr id="268" name="図 267">
            <a:extLst>
              <a:ext uri="{FF2B5EF4-FFF2-40B4-BE49-F238E27FC236}">
                <a16:creationId xmlns:a16="http://schemas.microsoft.com/office/drawing/2014/main" id="{5C88B579-E211-140E-749A-04C41FB861F1}"/>
              </a:ext>
            </a:extLst>
          </p:cNvPr>
          <p:cNvPicPr>
            <a:picLocks noChangeAspect="1"/>
          </p:cNvPicPr>
          <p:nvPr/>
        </p:nvPicPr>
        <p:blipFill>
          <a:blip r:embed="rId3"/>
          <a:stretch>
            <a:fillRect/>
          </a:stretch>
        </p:blipFill>
        <p:spPr>
          <a:xfrm>
            <a:off x="2783175" y="3885606"/>
            <a:ext cx="504979" cy="504979"/>
          </a:xfrm>
          <a:prstGeom prst="rect">
            <a:avLst/>
          </a:prstGeom>
        </p:spPr>
      </p:pic>
      <p:pic>
        <p:nvPicPr>
          <p:cNvPr id="269" name="図 268">
            <a:extLst>
              <a:ext uri="{FF2B5EF4-FFF2-40B4-BE49-F238E27FC236}">
                <a16:creationId xmlns:a16="http://schemas.microsoft.com/office/drawing/2014/main" id="{8A10F849-9028-9C66-0DDB-01FE633B4487}"/>
              </a:ext>
            </a:extLst>
          </p:cNvPr>
          <p:cNvPicPr>
            <a:picLocks noChangeAspect="1"/>
          </p:cNvPicPr>
          <p:nvPr/>
        </p:nvPicPr>
        <p:blipFill>
          <a:blip r:embed="rId5"/>
          <a:stretch>
            <a:fillRect/>
          </a:stretch>
        </p:blipFill>
        <p:spPr>
          <a:xfrm>
            <a:off x="3092022" y="3714781"/>
            <a:ext cx="409512" cy="409512"/>
          </a:xfrm>
          <a:prstGeom prst="rect">
            <a:avLst/>
          </a:prstGeom>
        </p:spPr>
      </p:pic>
      <p:pic>
        <p:nvPicPr>
          <p:cNvPr id="270" name="図 269">
            <a:extLst>
              <a:ext uri="{FF2B5EF4-FFF2-40B4-BE49-F238E27FC236}">
                <a16:creationId xmlns:a16="http://schemas.microsoft.com/office/drawing/2014/main" id="{2DB14A63-ACEE-0A10-18AC-BFB2A248D9CB}"/>
              </a:ext>
            </a:extLst>
          </p:cNvPr>
          <p:cNvPicPr>
            <a:picLocks noChangeAspect="1"/>
          </p:cNvPicPr>
          <p:nvPr/>
        </p:nvPicPr>
        <p:blipFill rotWithShape="1">
          <a:blip r:embed="rId4"/>
          <a:srcRect r="51104"/>
          <a:stretch/>
        </p:blipFill>
        <p:spPr>
          <a:xfrm>
            <a:off x="3325323" y="4078552"/>
            <a:ext cx="220358" cy="450668"/>
          </a:xfrm>
          <a:prstGeom prst="rect">
            <a:avLst/>
          </a:prstGeom>
        </p:spPr>
      </p:pic>
      <p:pic>
        <p:nvPicPr>
          <p:cNvPr id="289" name="図 288">
            <a:extLst>
              <a:ext uri="{FF2B5EF4-FFF2-40B4-BE49-F238E27FC236}">
                <a16:creationId xmlns:a16="http://schemas.microsoft.com/office/drawing/2014/main" id="{91B040D7-0711-F275-AED0-74747D8C25A6}"/>
              </a:ext>
            </a:extLst>
          </p:cNvPr>
          <p:cNvPicPr>
            <a:picLocks noChangeAspect="1"/>
          </p:cNvPicPr>
          <p:nvPr/>
        </p:nvPicPr>
        <p:blipFill rotWithShape="1">
          <a:blip r:embed="rId2"/>
          <a:srcRect t="13737" b="29749"/>
          <a:stretch/>
        </p:blipFill>
        <p:spPr>
          <a:xfrm>
            <a:off x="5209426" y="4667266"/>
            <a:ext cx="789595" cy="446241"/>
          </a:xfrm>
          <a:prstGeom prst="rect">
            <a:avLst/>
          </a:prstGeom>
        </p:spPr>
      </p:pic>
      <p:pic>
        <p:nvPicPr>
          <p:cNvPr id="290" name="図 289">
            <a:extLst>
              <a:ext uri="{FF2B5EF4-FFF2-40B4-BE49-F238E27FC236}">
                <a16:creationId xmlns:a16="http://schemas.microsoft.com/office/drawing/2014/main" id="{791260A7-2914-7ECF-DF3E-FF8C36B7DBEA}"/>
              </a:ext>
            </a:extLst>
          </p:cNvPr>
          <p:cNvPicPr>
            <a:picLocks noChangeAspect="1"/>
          </p:cNvPicPr>
          <p:nvPr/>
        </p:nvPicPr>
        <p:blipFill rotWithShape="1">
          <a:blip r:embed="rId4"/>
          <a:srcRect l="48873"/>
          <a:stretch/>
        </p:blipFill>
        <p:spPr>
          <a:xfrm>
            <a:off x="5878301" y="4434722"/>
            <a:ext cx="719345" cy="866311"/>
          </a:xfrm>
          <a:prstGeom prst="rect">
            <a:avLst/>
          </a:prstGeom>
        </p:spPr>
      </p:pic>
      <p:pic>
        <p:nvPicPr>
          <p:cNvPr id="291" name="図 290">
            <a:extLst>
              <a:ext uri="{FF2B5EF4-FFF2-40B4-BE49-F238E27FC236}">
                <a16:creationId xmlns:a16="http://schemas.microsoft.com/office/drawing/2014/main" id="{D9ACF52D-3A0A-DCBB-EBDD-45C277C01F19}"/>
              </a:ext>
            </a:extLst>
          </p:cNvPr>
          <p:cNvPicPr>
            <a:picLocks noChangeAspect="1"/>
          </p:cNvPicPr>
          <p:nvPr/>
        </p:nvPicPr>
        <p:blipFill rotWithShape="1">
          <a:blip r:embed="rId4"/>
          <a:srcRect r="51104"/>
          <a:stretch/>
        </p:blipFill>
        <p:spPr>
          <a:xfrm>
            <a:off x="6615634" y="4480614"/>
            <a:ext cx="466472" cy="954013"/>
          </a:xfrm>
          <a:prstGeom prst="rect">
            <a:avLst/>
          </a:prstGeom>
        </p:spPr>
      </p:pic>
      <p:sp>
        <p:nvSpPr>
          <p:cNvPr id="292" name="テキスト ボックス 291">
            <a:extLst>
              <a:ext uri="{FF2B5EF4-FFF2-40B4-BE49-F238E27FC236}">
                <a16:creationId xmlns:a16="http://schemas.microsoft.com/office/drawing/2014/main" id="{CC6FBE75-F7B9-946A-0D1B-4DC64353E84C}"/>
              </a:ext>
            </a:extLst>
          </p:cNvPr>
          <p:cNvSpPr txBox="1"/>
          <p:nvPr/>
        </p:nvSpPr>
        <p:spPr>
          <a:xfrm>
            <a:off x="5718234" y="4653133"/>
            <a:ext cx="1576165" cy="262829"/>
          </a:xfrm>
          <a:prstGeom prst="rect">
            <a:avLst/>
          </a:prstGeom>
          <a:solidFill>
            <a:schemeClr val="bg1"/>
          </a:solidFill>
          <a:ln>
            <a:solidFill>
              <a:schemeClr val="bg1">
                <a:lumMod val="65000"/>
              </a:schemeClr>
            </a:solidFill>
          </a:ln>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研究科共用機器</a:t>
            </a:r>
          </a:p>
        </p:txBody>
      </p:sp>
      <p:grpSp>
        <p:nvGrpSpPr>
          <p:cNvPr id="301" name="グループ化 300">
            <a:extLst>
              <a:ext uri="{FF2B5EF4-FFF2-40B4-BE49-F238E27FC236}">
                <a16:creationId xmlns:a16="http://schemas.microsoft.com/office/drawing/2014/main" id="{EE4841E9-C16F-EF45-387E-08D29EE0E74C}"/>
              </a:ext>
            </a:extLst>
          </p:cNvPr>
          <p:cNvGrpSpPr/>
          <p:nvPr/>
        </p:nvGrpSpPr>
        <p:grpSpPr>
          <a:xfrm>
            <a:off x="1288521" y="3123057"/>
            <a:ext cx="5990082" cy="717559"/>
            <a:chOff x="1395898" y="3097561"/>
            <a:chExt cx="6489256" cy="777356"/>
          </a:xfrm>
          <a:solidFill>
            <a:srgbClr val="C4007C">
              <a:alpha val="49816"/>
            </a:srgbClr>
          </a:solidFill>
        </p:grpSpPr>
        <p:sp>
          <p:nvSpPr>
            <p:cNvPr id="294" name="上矢印 293">
              <a:extLst>
                <a:ext uri="{FF2B5EF4-FFF2-40B4-BE49-F238E27FC236}">
                  <a16:creationId xmlns:a16="http://schemas.microsoft.com/office/drawing/2014/main" id="{C2636989-58A0-4E4A-2ED6-13B1D416ABE5}"/>
                </a:ext>
              </a:extLst>
            </p:cNvPr>
            <p:cNvSpPr/>
            <p:nvPr/>
          </p:nvSpPr>
          <p:spPr>
            <a:xfrm>
              <a:off x="2285926" y="3097561"/>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5" name="上矢印 294">
              <a:extLst>
                <a:ext uri="{FF2B5EF4-FFF2-40B4-BE49-F238E27FC236}">
                  <a16:creationId xmlns:a16="http://schemas.microsoft.com/office/drawing/2014/main" id="{87186E76-89BE-4CA8-3682-185F9E25C5DC}"/>
                </a:ext>
              </a:extLst>
            </p:cNvPr>
            <p:cNvSpPr/>
            <p:nvPr/>
          </p:nvSpPr>
          <p:spPr>
            <a:xfrm flipV="1">
              <a:off x="1395898" y="3617619"/>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6" name="上矢印 295">
              <a:extLst>
                <a:ext uri="{FF2B5EF4-FFF2-40B4-BE49-F238E27FC236}">
                  <a16:creationId xmlns:a16="http://schemas.microsoft.com/office/drawing/2014/main" id="{B199A8DD-EE80-4CD4-C2FF-20F2B3F0C598}"/>
                </a:ext>
              </a:extLst>
            </p:cNvPr>
            <p:cNvSpPr/>
            <p:nvPr/>
          </p:nvSpPr>
          <p:spPr>
            <a:xfrm flipV="1">
              <a:off x="4148187" y="3617619"/>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7" name="上矢印 296">
              <a:extLst>
                <a:ext uri="{FF2B5EF4-FFF2-40B4-BE49-F238E27FC236}">
                  <a16:creationId xmlns:a16="http://schemas.microsoft.com/office/drawing/2014/main" id="{DEB6ECC0-79A5-70C3-5838-F659B32EFE5E}"/>
                </a:ext>
              </a:extLst>
            </p:cNvPr>
            <p:cNvSpPr/>
            <p:nvPr/>
          </p:nvSpPr>
          <p:spPr>
            <a:xfrm>
              <a:off x="6825627" y="3097561"/>
              <a:ext cx="1059527" cy="257298"/>
            </a:xfrm>
            <a:prstGeom prst="up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99" name="正方形/長方形 298">
              <a:extLst>
                <a:ext uri="{FF2B5EF4-FFF2-40B4-BE49-F238E27FC236}">
                  <a16:creationId xmlns:a16="http://schemas.microsoft.com/office/drawing/2014/main" id="{B2624F53-ABEE-40A8-BB43-A2CB6C1EC5A3}"/>
                </a:ext>
              </a:extLst>
            </p:cNvPr>
            <p:cNvSpPr/>
            <p:nvPr/>
          </p:nvSpPr>
          <p:spPr>
            <a:xfrm>
              <a:off x="1659966" y="3354730"/>
              <a:ext cx="5960108" cy="262671"/>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1" name="グループ化 270">
            <a:extLst>
              <a:ext uri="{FF2B5EF4-FFF2-40B4-BE49-F238E27FC236}">
                <a16:creationId xmlns:a16="http://schemas.microsoft.com/office/drawing/2014/main" id="{189BBC02-932D-EEA8-8638-FDEF553237FE}"/>
              </a:ext>
            </a:extLst>
          </p:cNvPr>
          <p:cNvGrpSpPr/>
          <p:nvPr/>
        </p:nvGrpSpPr>
        <p:grpSpPr>
          <a:xfrm>
            <a:off x="5667635" y="4055457"/>
            <a:ext cx="256504" cy="428721"/>
            <a:chOff x="8923271" y="1125659"/>
            <a:chExt cx="691483" cy="1155747"/>
          </a:xfrm>
        </p:grpSpPr>
        <p:sp>
          <p:nvSpPr>
            <p:cNvPr id="272" name="フローチャート: 論理積ゲート 271">
              <a:extLst>
                <a:ext uri="{FF2B5EF4-FFF2-40B4-BE49-F238E27FC236}">
                  <a16:creationId xmlns:a16="http://schemas.microsoft.com/office/drawing/2014/main" id="{8BB7DAEE-CDC0-528E-E8A2-78720FF59428}"/>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3" name="円/楕円 272">
              <a:extLst>
                <a:ext uri="{FF2B5EF4-FFF2-40B4-BE49-F238E27FC236}">
                  <a16:creationId xmlns:a16="http://schemas.microsoft.com/office/drawing/2014/main" id="{672865C1-7821-F800-E08F-B99FCE632C19}"/>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4" name="グループ化 273">
            <a:extLst>
              <a:ext uri="{FF2B5EF4-FFF2-40B4-BE49-F238E27FC236}">
                <a16:creationId xmlns:a16="http://schemas.microsoft.com/office/drawing/2014/main" id="{0C11DDA5-603A-68E9-D4F3-3228DC5D4DFF}"/>
              </a:ext>
            </a:extLst>
          </p:cNvPr>
          <p:cNvGrpSpPr/>
          <p:nvPr/>
        </p:nvGrpSpPr>
        <p:grpSpPr>
          <a:xfrm>
            <a:off x="5929653" y="4055457"/>
            <a:ext cx="256504" cy="428721"/>
            <a:chOff x="8923271" y="1125659"/>
            <a:chExt cx="691483" cy="1155747"/>
          </a:xfrm>
        </p:grpSpPr>
        <p:sp>
          <p:nvSpPr>
            <p:cNvPr id="275" name="フローチャート: 論理積ゲート 274">
              <a:extLst>
                <a:ext uri="{FF2B5EF4-FFF2-40B4-BE49-F238E27FC236}">
                  <a16:creationId xmlns:a16="http://schemas.microsoft.com/office/drawing/2014/main" id="{B9DF0565-D1AC-A201-FEAA-D3A3AB8C6F50}"/>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6" name="円/楕円 275">
              <a:extLst>
                <a:ext uri="{FF2B5EF4-FFF2-40B4-BE49-F238E27FC236}">
                  <a16:creationId xmlns:a16="http://schemas.microsoft.com/office/drawing/2014/main" id="{D0231FAD-C87C-CE3E-F4A0-A07934B8EFCE}"/>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77" name="グループ化 276">
            <a:extLst>
              <a:ext uri="{FF2B5EF4-FFF2-40B4-BE49-F238E27FC236}">
                <a16:creationId xmlns:a16="http://schemas.microsoft.com/office/drawing/2014/main" id="{BEC4EFE7-7987-2208-9B2D-5116DC0E7659}"/>
              </a:ext>
            </a:extLst>
          </p:cNvPr>
          <p:cNvGrpSpPr/>
          <p:nvPr/>
        </p:nvGrpSpPr>
        <p:grpSpPr>
          <a:xfrm>
            <a:off x="6191670" y="4055457"/>
            <a:ext cx="256504" cy="428721"/>
            <a:chOff x="8923271" y="1125659"/>
            <a:chExt cx="691483" cy="1155747"/>
          </a:xfrm>
        </p:grpSpPr>
        <p:sp>
          <p:nvSpPr>
            <p:cNvPr id="278" name="フローチャート: 論理積ゲート 277">
              <a:extLst>
                <a:ext uri="{FF2B5EF4-FFF2-40B4-BE49-F238E27FC236}">
                  <a16:creationId xmlns:a16="http://schemas.microsoft.com/office/drawing/2014/main" id="{E51C2D63-575A-33FC-272E-267B9C8AE254}"/>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79" name="円/楕円 278">
              <a:extLst>
                <a:ext uri="{FF2B5EF4-FFF2-40B4-BE49-F238E27FC236}">
                  <a16:creationId xmlns:a16="http://schemas.microsoft.com/office/drawing/2014/main" id="{1664D07D-6646-A39C-7A25-259A18056A4E}"/>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0" name="グループ化 279">
            <a:extLst>
              <a:ext uri="{FF2B5EF4-FFF2-40B4-BE49-F238E27FC236}">
                <a16:creationId xmlns:a16="http://schemas.microsoft.com/office/drawing/2014/main" id="{9C518003-281E-E82E-FDFC-D700C6BC9056}"/>
              </a:ext>
            </a:extLst>
          </p:cNvPr>
          <p:cNvGrpSpPr/>
          <p:nvPr/>
        </p:nvGrpSpPr>
        <p:grpSpPr>
          <a:xfrm>
            <a:off x="6453687" y="4055457"/>
            <a:ext cx="256504" cy="428721"/>
            <a:chOff x="8923271" y="1125659"/>
            <a:chExt cx="691483" cy="1155747"/>
          </a:xfrm>
        </p:grpSpPr>
        <p:sp>
          <p:nvSpPr>
            <p:cNvPr id="281" name="フローチャート: 論理積ゲート 280">
              <a:extLst>
                <a:ext uri="{FF2B5EF4-FFF2-40B4-BE49-F238E27FC236}">
                  <a16:creationId xmlns:a16="http://schemas.microsoft.com/office/drawing/2014/main" id="{8A5028F9-B822-7E18-9104-1CDBBE3F4B86}"/>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2" name="円/楕円 281">
              <a:extLst>
                <a:ext uri="{FF2B5EF4-FFF2-40B4-BE49-F238E27FC236}">
                  <a16:creationId xmlns:a16="http://schemas.microsoft.com/office/drawing/2014/main" id="{4C8D03BD-233B-09B2-47CB-C29F587F17B3}"/>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3" name="グループ化 282">
            <a:extLst>
              <a:ext uri="{FF2B5EF4-FFF2-40B4-BE49-F238E27FC236}">
                <a16:creationId xmlns:a16="http://schemas.microsoft.com/office/drawing/2014/main" id="{D479444A-BF12-1027-9AF3-0E6BC8B3BB52}"/>
              </a:ext>
            </a:extLst>
          </p:cNvPr>
          <p:cNvGrpSpPr/>
          <p:nvPr/>
        </p:nvGrpSpPr>
        <p:grpSpPr>
          <a:xfrm>
            <a:off x="6715704" y="4055457"/>
            <a:ext cx="256504" cy="428721"/>
            <a:chOff x="8923271" y="1125659"/>
            <a:chExt cx="691483" cy="1155747"/>
          </a:xfrm>
        </p:grpSpPr>
        <p:sp>
          <p:nvSpPr>
            <p:cNvPr id="284" name="フローチャート: 論理積ゲート 283">
              <a:extLst>
                <a:ext uri="{FF2B5EF4-FFF2-40B4-BE49-F238E27FC236}">
                  <a16:creationId xmlns:a16="http://schemas.microsoft.com/office/drawing/2014/main" id="{F851E25C-BB0D-F6CD-8047-BBC79159E4BD}"/>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5" name="円/楕円 284">
              <a:extLst>
                <a:ext uri="{FF2B5EF4-FFF2-40B4-BE49-F238E27FC236}">
                  <a16:creationId xmlns:a16="http://schemas.microsoft.com/office/drawing/2014/main" id="{1D27E6CB-A590-BFD7-CA34-C40105E65972}"/>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286" name="グループ化 285">
            <a:extLst>
              <a:ext uri="{FF2B5EF4-FFF2-40B4-BE49-F238E27FC236}">
                <a16:creationId xmlns:a16="http://schemas.microsoft.com/office/drawing/2014/main" id="{7F212ACA-9553-A05D-E0D9-3B82506C5447}"/>
              </a:ext>
            </a:extLst>
          </p:cNvPr>
          <p:cNvGrpSpPr/>
          <p:nvPr/>
        </p:nvGrpSpPr>
        <p:grpSpPr>
          <a:xfrm>
            <a:off x="6977720" y="4055457"/>
            <a:ext cx="256504" cy="428721"/>
            <a:chOff x="8923271" y="1125659"/>
            <a:chExt cx="691483" cy="1155747"/>
          </a:xfrm>
        </p:grpSpPr>
        <p:sp>
          <p:nvSpPr>
            <p:cNvPr id="287" name="フローチャート: 論理積ゲート 286">
              <a:extLst>
                <a:ext uri="{FF2B5EF4-FFF2-40B4-BE49-F238E27FC236}">
                  <a16:creationId xmlns:a16="http://schemas.microsoft.com/office/drawing/2014/main" id="{863EA3B1-741F-0383-0B5A-93F92F3A5B29}"/>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88" name="円/楕円 287">
              <a:extLst>
                <a:ext uri="{FF2B5EF4-FFF2-40B4-BE49-F238E27FC236}">
                  <a16:creationId xmlns:a16="http://schemas.microsoft.com/office/drawing/2014/main" id="{E7908965-0554-3C2B-2208-894BCB9CD944}"/>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300" name="テキスト ボックス 299">
            <a:extLst>
              <a:ext uri="{FF2B5EF4-FFF2-40B4-BE49-F238E27FC236}">
                <a16:creationId xmlns:a16="http://schemas.microsoft.com/office/drawing/2014/main" id="{E929CC9D-E225-5ADD-F02B-43E89A245038}"/>
              </a:ext>
            </a:extLst>
          </p:cNvPr>
          <p:cNvSpPr txBox="1"/>
          <p:nvPr/>
        </p:nvSpPr>
        <p:spPr>
          <a:xfrm>
            <a:off x="2870907" y="3371591"/>
            <a:ext cx="2632289" cy="262829"/>
          </a:xfrm>
          <a:prstGeom prst="rect">
            <a:avLst/>
          </a:prstGeom>
          <a:noFill/>
        </p:spPr>
        <p:txBody>
          <a:bodyPr vert="horz" wrap="square" rtlCol="0">
            <a:spAutoFit/>
          </a:bodyPr>
          <a:lstStyle/>
          <a:p>
            <a:pPr algn="ctr"/>
            <a:r>
              <a:rPr kumimoji="1" lang="ja-JP" altLang="en-US" sz="1108" b="1">
                <a:latin typeface="Courier New" panose="02070309020205020404" pitchFamily="49" charset="0"/>
                <a:cs typeface="Courier New" panose="02070309020205020404" pitchFamily="49" charset="0"/>
              </a:rPr>
              <a:t>支援スタッフ機構</a:t>
            </a:r>
          </a:p>
        </p:txBody>
      </p:sp>
      <p:sp>
        <p:nvSpPr>
          <p:cNvPr id="302" name="コンテンツ プレースホルダー 2">
            <a:extLst>
              <a:ext uri="{FF2B5EF4-FFF2-40B4-BE49-F238E27FC236}">
                <a16:creationId xmlns:a16="http://schemas.microsoft.com/office/drawing/2014/main" id="{CB7B4C75-1C96-9759-E9D5-E9C828283714}"/>
              </a:ext>
            </a:extLst>
          </p:cNvPr>
          <p:cNvSpPr txBox="1">
            <a:spLocks/>
          </p:cNvSpPr>
          <p:nvPr/>
        </p:nvSpPr>
        <p:spPr>
          <a:xfrm>
            <a:off x="7489759" y="3805300"/>
            <a:ext cx="1450132" cy="717157"/>
          </a:xfrm>
          <a:prstGeom prst="rect">
            <a:avLst/>
          </a:prstGeom>
          <a:ln>
            <a:solidFill>
              <a:schemeClr val="tx1">
                <a:lumMod val="50000"/>
                <a:lumOff val="50000"/>
              </a:schemeClr>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477"/>
              <a:t>プログラミング・</a:t>
            </a:r>
            <a:r>
              <a:rPr lang="en-US" altLang="ja-JP" sz="1477" dirty="0"/>
              <a:t>IT</a:t>
            </a:r>
            <a:r>
              <a:rPr lang="ja-JP" altLang="en-US" sz="1477"/>
              <a:t>支援室</a:t>
            </a:r>
          </a:p>
        </p:txBody>
      </p:sp>
      <p:sp>
        <p:nvSpPr>
          <p:cNvPr id="303" name="コンテンツ プレースホルダー 2">
            <a:extLst>
              <a:ext uri="{FF2B5EF4-FFF2-40B4-BE49-F238E27FC236}">
                <a16:creationId xmlns:a16="http://schemas.microsoft.com/office/drawing/2014/main" id="{D9A87A3B-1C14-B320-7190-E08D037D0582}"/>
              </a:ext>
            </a:extLst>
          </p:cNvPr>
          <p:cNvSpPr txBox="1">
            <a:spLocks/>
          </p:cNvSpPr>
          <p:nvPr/>
        </p:nvSpPr>
        <p:spPr>
          <a:xfrm>
            <a:off x="7487991" y="4576242"/>
            <a:ext cx="1450131" cy="616512"/>
          </a:xfrm>
          <a:prstGeom prst="rect">
            <a:avLst/>
          </a:prstGeom>
          <a:ln>
            <a:solidFill>
              <a:schemeClr val="tx1">
                <a:lumMod val="50000"/>
                <a:lumOff val="50000"/>
              </a:schemeClr>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77"/>
              <a:t>工作室</a:t>
            </a:r>
          </a:p>
        </p:txBody>
      </p:sp>
      <p:grpSp>
        <p:nvGrpSpPr>
          <p:cNvPr id="10" name="グループ化 9">
            <a:extLst>
              <a:ext uri="{FF2B5EF4-FFF2-40B4-BE49-F238E27FC236}">
                <a16:creationId xmlns:a16="http://schemas.microsoft.com/office/drawing/2014/main" id="{85E9C859-6A76-F356-F6EF-DB283EAB3F55}"/>
              </a:ext>
            </a:extLst>
          </p:cNvPr>
          <p:cNvGrpSpPr/>
          <p:nvPr/>
        </p:nvGrpSpPr>
        <p:grpSpPr>
          <a:xfrm>
            <a:off x="8642404" y="4034191"/>
            <a:ext cx="256504" cy="428721"/>
            <a:chOff x="8923271" y="1125659"/>
            <a:chExt cx="691483" cy="1155747"/>
          </a:xfrm>
        </p:grpSpPr>
        <p:sp>
          <p:nvSpPr>
            <p:cNvPr id="11" name="フローチャート: 論理積ゲート 10">
              <a:extLst>
                <a:ext uri="{FF2B5EF4-FFF2-40B4-BE49-F238E27FC236}">
                  <a16:creationId xmlns:a16="http://schemas.microsoft.com/office/drawing/2014/main" id="{43F09690-B8E7-711B-3257-B166180DED98}"/>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5" name="円/楕円 14">
              <a:extLst>
                <a:ext uri="{FF2B5EF4-FFF2-40B4-BE49-F238E27FC236}">
                  <a16:creationId xmlns:a16="http://schemas.microsoft.com/office/drawing/2014/main" id="{EE7EA3A9-A8C2-3117-2E50-4AD2FF8D2825}"/>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grpSp>
        <p:nvGrpSpPr>
          <p:cNvPr id="16" name="グループ化 15">
            <a:extLst>
              <a:ext uri="{FF2B5EF4-FFF2-40B4-BE49-F238E27FC236}">
                <a16:creationId xmlns:a16="http://schemas.microsoft.com/office/drawing/2014/main" id="{0CA1D9F6-6ACD-A158-639F-9E70C5E3F1A8}"/>
              </a:ext>
            </a:extLst>
          </p:cNvPr>
          <p:cNvGrpSpPr/>
          <p:nvPr/>
        </p:nvGrpSpPr>
        <p:grpSpPr>
          <a:xfrm>
            <a:off x="8448659" y="4633464"/>
            <a:ext cx="256504" cy="428721"/>
            <a:chOff x="8923271" y="1125659"/>
            <a:chExt cx="691483" cy="1155747"/>
          </a:xfrm>
          <a:solidFill>
            <a:srgbClr val="00B050"/>
          </a:solidFill>
        </p:grpSpPr>
        <p:sp>
          <p:nvSpPr>
            <p:cNvPr id="17" name="フローチャート: 論理積ゲート 16">
              <a:extLst>
                <a:ext uri="{FF2B5EF4-FFF2-40B4-BE49-F238E27FC236}">
                  <a16:creationId xmlns:a16="http://schemas.microsoft.com/office/drawing/2014/main" id="{CFE1F4DE-1054-F120-6AFF-CF615751919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77" name="円/楕円 76">
              <a:extLst>
                <a:ext uri="{FF2B5EF4-FFF2-40B4-BE49-F238E27FC236}">
                  <a16:creationId xmlns:a16="http://schemas.microsoft.com/office/drawing/2014/main" id="{5C21E000-32D0-BD3B-94E0-6F94AB0AF13F}"/>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78" name="テキスト ボックス 77">
            <a:extLst>
              <a:ext uri="{FF2B5EF4-FFF2-40B4-BE49-F238E27FC236}">
                <a16:creationId xmlns:a16="http://schemas.microsoft.com/office/drawing/2014/main" id="{17375202-9D2B-9608-2458-25C84087B70A}"/>
              </a:ext>
            </a:extLst>
          </p:cNvPr>
          <p:cNvSpPr txBox="1"/>
          <p:nvPr/>
        </p:nvSpPr>
        <p:spPr>
          <a:xfrm>
            <a:off x="1472196" y="2449393"/>
            <a:ext cx="355162" cy="767074"/>
          </a:xfrm>
          <a:prstGeom prst="rect">
            <a:avLst/>
          </a:prstGeom>
          <a:noFill/>
        </p:spPr>
        <p:txBody>
          <a:bodyPr vert="eaVert" wrap="square" rtlCol="0">
            <a:spAutoFit/>
          </a:bodyPr>
          <a:lstStyle/>
          <a:p>
            <a:pPr algn="ctr"/>
            <a:r>
              <a:rPr kumimoji="1" lang="ja-JP" altLang="en-US" sz="1108" b="1">
                <a:latin typeface="Courier New" panose="02070309020205020404" pitchFamily="49" charset="0"/>
                <a:cs typeface="Courier New" panose="02070309020205020404" pitchFamily="49" charset="0"/>
              </a:rPr>
              <a:t>事務支援</a:t>
            </a:r>
          </a:p>
        </p:txBody>
      </p:sp>
      <p:sp>
        <p:nvSpPr>
          <p:cNvPr id="79" name="テキスト ボックス 78">
            <a:extLst>
              <a:ext uri="{FF2B5EF4-FFF2-40B4-BE49-F238E27FC236}">
                <a16:creationId xmlns:a16="http://schemas.microsoft.com/office/drawing/2014/main" id="{6D9CD0F1-9F30-9BC9-482B-33AC9870EF42}"/>
              </a:ext>
            </a:extLst>
          </p:cNvPr>
          <p:cNvSpPr txBox="1"/>
          <p:nvPr/>
        </p:nvSpPr>
        <p:spPr>
          <a:xfrm>
            <a:off x="2478867" y="1012402"/>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261" name="テキスト ボックス 260">
            <a:extLst>
              <a:ext uri="{FF2B5EF4-FFF2-40B4-BE49-F238E27FC236}">
                <a16:creationId xmlns:a16="http://schemas.microsoft.com/office/drawing/2014/main" id="{27E1F133-37CA-2F02-97C9-9F02698EEDB2}"/>
              </a:ext>
            </a:extLst>
          </p:cNvPr>
          <p:cNvSpPr txBox="1"/>
          <p:nvPr/>
        </p:nvSpPr>
        <p:spPr>
          <a:xfrm>
            <a:off x="7640234" y="997089"/>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293" name="テキスト ボックス 292">
            <a:extLst>
              <a:ext uri="{FF2B5EF4-FFF2-40B4-BE49-F238E27FC236}">
                <a16:creationId xmlns:a16="http://schemas.microsoft.com/office/drawing/2014/main" id="{C722492A-46D4-492A-AB6E-BAAB228720AF}"/>
              </a:ext>
            </a:extLst>
          </p:cNvPr>
          <p:cNvSpPr txBox="1"/>
          <p:nvPr/>
        </p:nvSpPr>
        <p:spPr>
          <a:xfrm>
            <a:off x="7640233" y="1522033"/>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4" name="テキスト ボックス 303">
            <a:extLst>
              <a:ext uri="{FF2B5EF4-FFF2-40B4-BE49-F238E27FC236}">
                <a16:creationId xmlns:a16="http://schemas.microsoft.com/office/drawing/2014/main" id="{8B20661D-78E1-105D-16A1-A542A97374DD}"/>
              </a:ext>
            </a:extLst>
          </p:cNvPr>
          <p:cNvSpPr txBox="1"/>
          <p:nvPr/>
        </p:nvSpPr>
        <p:spPr>
          <a:xfrm>
            <a:off x="1472901" y="4566915"/>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5" name="テキスト ボックス 304">
            <a:extLst>
              <a:ext uri="{FF2B5EF4-FFF2-40B4-BE49-F238E27FC236}">
                <a16:creationId xmlns:a16="http://schemas.microsoft.com/office/drawing/2014/main" id="{5BF2C249-69B8-9555-DDD8-E2204C93E542}"/>
              </a:ext>
            </a:extLst>
          </p:cNvPr>
          <p:cNvSpPr txBox="1"/>
          <p:nvPr/>
        </p:nvSpPr>
        <p:spPr>
          <a:xfrm>
            <a:off x="3957166" y="4526315"/>
            <a:ext cx="951163" cy="234360"/>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教育専任</a:t>
            </a:r>
          </a:p>
        </p:txBody>
      </p:sp>
      <p:sp>
        <p:nvSpPr>
          <p:cNvPr id="306" name="テキスト ボックス 305">
            <a:extLst>
              <a:ext uri="{FF2B5EF4-FFF2-40B4-BE49-F238E27FC236}">
                <a16:creationId xmlns:a16="http://schemas.microsoft.com/office/drawing/2014/main" id="{1AD63593-19B0-6D00-FD11-401D6EC612D8}"/>
              </a:ext>
            </a:extLst>
          </p:cNvPr>
          <p:cNvSpPr txBox="1"/>
          <p:nvPr/>
        </p:nvSpPr>
        <p:spPr>
          <a:xfrm>
            <a:off x="1415501" y="2044212"/>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07" name="テキスト ボックス 306">
            <a:extLst>
              <a:ext uri="{FF2B5EF4-FFF2-40B4-BE49-F238E27FC236}">
                <a16:creationId xmlns:a16="http://schemas.microsoft.com/office/drawing/2014/main" id="{18DE4462-50E8-7D7D-D658-A1B7B859758E}"/>
              </a:ext>
            </a:extLst>
          </p:cNvPr>
          <p:cNvSpPr txBox="1"/>
          <p:nvPr/>
        </p:nvSpPr>
        <p:spPr>
          <a:xfrm>
            <a:off x="1475807" y="508749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08" name="テキスト ボックス 307">
            <a:extLst>
              <a:ext uri="{FF2B5EF4-FFF2-40B4-BE49-F238E27FC236}">
                <a16:creationId xmlns:a16="http://schemas.microsoft.com/office/drawing/2014/main" id="{EF616DAB-4C51-46F1-60CF-ADC1DE4F35C0}"/>
              </a:ext>
            </a:extLst>
          </p:cNvPr>
          <p:cNvSpPr txBox="1"/>
          <p:nvPr/>
        </p:nvSpPr>
        <p:spPr>
          <a:xfrm>
            <a:off x="3926907" y="5596357"/>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0" name="テキスト ボックス 309">
            <a:extLst>
              <a:ext uri="{FF2B5EF4-FFF2-40B4-BE49-F238E27FC236}">
                <a16:creationId xmlns:a16="http://schemas.microsoft.com/office/drawing/2014/main" id="{90EA06E3-C87F-DD9D-A802-E57706EBA0DD}"/>
              </a:ext>
            </a:extLst>
          </p:cNvPr>
          <p:cNvSpPr txBox="1"/>
          <p:nvPr/>
        </p:nvSpPr>
        <p:spPr>
          <a:xfrm>
            <a:off x="6621408" y="203805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1" name="テキスト ボックス 310">
            <a:extLst>
              <a:ext uri="{FF2B5EF4-FFF2-40B4-BE49-F238E27FC236}">
                <a16:creationId xmlns:a16="http://schemas.microsoft.com/office/drawing/2014/main" id="{C0F43439-B0D4-88E0-29F5-9EB91C6E769D}"/>
              </a:ext>
            </a:extLst>
          </p:cNvPr>
          <p:cNvSpPr txBox="1"/>
          <p:nvPr/>
        </p:nvSpPr>
        <p:spPr>
          <a:xfrm>
            <a:off x="396340" y="2044212"/>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2" name="テキスト ボックス 311">
            <a:extLst>
              <a:ext uri="{FF2B5EF4-FFF2-40B4-BE49-F238E27FC236}">
                <a16:creationId xmlns:a16="http://schemas.microsoft.com/office/drawing/2014/main" id="{1B20388B-C41E-5845-F532-7BB38F935AD3}"/>
              </a:ext>
            </a:extLst>
          </p:cNvPr>
          <p:cNvSpPr txBox="1"/>
          <p:nvPr/>
        </p:nvSpPr>
        <p:spPr>
          <a:xfrm>
            <a:off x="389680" y="2535023"/>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3" name="テキスト ボックス 312">
            <a:extLst>
              <a:ext uri="{FF2B5EF4-FFF2-40B4-BE49-F238E27FC236}">
                <a16:creationId xmlns:a16="http://schemas.microsoft.com/office/drawing/2014/main" id="{6B6D47C8-C98F-1FFF-BCE5-59FBD52EE031}"/>
              </a:ext>
            </a:extLst>
          </p:cNvPr>
          <p:cNvSpPr txBox="1"/>
          <p:nvPr/>
        </p:nvSpPr>
        <p:spPr>
          <a:xfrm>
            <a:off x="5643029" y="2038050"/>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314" name="テキスト ボックス 313">
            <a:extLst>
              <a:ext uri="{FF2B5EF4-FFF2-40B4-BE49-F238E27FC236}">
                <a16:creationId xmlns:a16="http://schemas.microsoft.com/office/drawing/2014/main" id="{4818F7E1-D164-DDAA-CDDF-C33C5CF83FDE}"/>
              </a:ext>
            </a:extLst>
          </p:cNvPr>
          <p:cNvSpPr txBox="1"/>
          <p:nvPr/>
        </p:nvSpPr>
        <p:spPr>
          <a:xfrm>
            <a:off x="5625154" y="2528861"/>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p>
          <a:p>
            <a:pPr algn="ctr"/>
            <a:r>
              <a:rPr kumimoji="1" lang="ja-JP" altLang="en-US" sz="923" b="1">
                <a:solidFill>
                  <a:srgbClr val="FF0000"/>
                </a:solidFill>
                <a:latin typeface="Courier New" panose="02070309020205020404" pitchFamily="49" charset="0"/>
                <a:cs typeface="Courier New" panose="02070309020205020404" pitchFamily="49" charset="0"/>
              </a:rPr>
              <a:t>トラック</a:t>
            </a:r>
          </a:p>
        </p:txBody>
      </p:sp>
      <p:sp>
        <p:nvSpPr>
          <p:cNvPr id="315" name="テキスト ボックス 314">
            <a:extLst>
              <a:ext uri="{FF2B5EF4-FFF2-40B4-BE49-F238E27FC236}">
                <a16:creationId xmlns:a16="http://schemas.microsoft.com/office/drawing/2014/main" id="{44F018D2-3758-013E-9D81-3B7289174A38}"/>
              </a:ext>
            </a:extLst>
          </p:cNvPr>
          <p:cNvSpPr txBox="1"/>
          <p:nvPr/>
        </p:nvSpPr>
        <p:spPr>
          <a:xfrm>
            <a:off x="446249" y="5596357"/>
            <a:ext cx="951163" cy="376385"/>
          </a:xfrm>
          <a:prstGeom prst="rect">
            <a:avLst/>
          </a:prstGeom>
          <a:noFill/>
        </p:spPr>
        <p:txBody>
          <a:bodyPr vert="horz" wrap="square" rtlCol="0">
            <a:spAutoFit/>
          </a:bodyPr>
          <a:lstStyle/>
          <a:p>
            <a:pPr algn="ctr"/>
            <a:r>
              <a:rPr kumimoji="1" lang="ja-JP" altLang="en-US" sz="923" b="1">
                <a:solidFill>
                  <a:srgbClr val="FF0000"/>
                </a:solidFill>
                <a:latin typeface="Courier New" panose="02070309020205020404" pitchFamily="49" charset="0"/>
                <a:cs typeface="Courier New" panose="02070309020205020404" pitchFamily="49" charset="0"/>
              </a:rPr>
              <a:t>テニュア</a:t>
            </a:r>
            <a:endParaRPr kumimoji="1" lang="en-US" altLang="ja-JP" sz="923" b="1" dirty="0">
              <a:solidFill>
                <a:srgbClr val="FF0000"/>
              </a:solidFill>
              <a:latin typeface="Courier New" panose="02070309020205020404" pitchFamily="49" charset="0"/>
              <a:cs typeface="Courier New" panose="02070309020205020404" pitchFamily="49" charset="0"/>
            </a:endParaRPr>
          </a:p>
          <a:p>
            <a:pPr algn="ctr"/>
            <a:endParaRPr kumimoji="1" lang="ja-JP" altLang="en-US" sz="923" b="1">
              <a:solidFill>
                <a:srgbClr val="FF0000"/>
              </a:solidFill>
              <a:latin typeface="Courier New" panose="02070309020205020404" pitchFamily="49" charset="0"/>
              <a:cs typeface="Courier New" panose="02070309020205020404" pitchFamily="49" charset="0"/>
            </a:endParaRPr>
          </a:p>
        </p:txBody>
      </p:sp>
      <p:sp>
        <p:nvSpPr>
          <p:cNvPr id="76" name="角丸四角形吹き出し 75">
            <a:extLst>
              <a:ext uri="{FF2B5EF4-FFF2-40B4-BE49-F238E27FC236}">
                <a16:creationId xmlns:a16="http://schemas.microsoft.com/office/drawing/2014/main" id="{A55C8A83-4D48-6FF9-8FA8-FA9F222A2D14}"/>
              </a:ext>
            </a:extLst>
          </p:cNvPr>
          <p:cNvSpPr/>
          <p:nvPr/>
        </p:nvSpPr>
        <p:spPr>
          <a:xfrm>
            <a:off x="7191096" y="3184698"/>
            <a:ext cx="1934422" cy="455123"/>
          </a:xfrm>
          <a:prstGeom prst="wedgeRoundRectCallout">
            <a:avLst>
              <a:gd name="adj1" fmla="val -56177"/>
              <a:gd name="adj2" fmla="val 526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23"/>
              <a:t>誰が、どのようなスキルを持っているか「見える化」</a:t>
            </a:r>
            <a:r>
              <a:rPr kumimoji="1" lang="en-US" altLang="ja-JP" sz="923" dirty="0"/>
              <a:t>→ </a:t>
            </a:r>
            <a:r>
              <a:rPr kumimoji="1" lang="ja-JP" altLang="en-US" sz="923"/>
              <a:t>スキル向上インセンティブ</a:t>
            </a:r>
          </a:p>
        </p:txBody>
      </p:sp>
      <p:sp>
        <p:nvSpPr>
          <p:cNvPr id="130" name="角丸四角形吹き出し 129">
            <a:extLst>
              <a:ext uri="{FF2B5EF4-FFF2-40B4-BE49-F238E27FC236}">
                <a16:creationId xmlns:a16="http://schemas.microsoft.com/office/drawing/2014/main" id="{9177FBAF-B11E-9C21-4DF2-CF04623B28ED}"/>
              </a:ext>
            </a:extLst>
          </p:cNvPr>
          <p:cNvSpPr/>
          <p:nvPr/>
        </p:nvSpPr>
        <p:spPr>
          <a:xfrm>
            <a:off x="1259887" y="5592440"/>
            <a:ext cx="1109902" cy="536273"/>
          </a:xfrm>
          <a:prstGeom prst="wedgeRoundRectCallout">
            <a:avLst>
              <a:gd name="adj1" fmla="val 12674"/>
              <a:gd name="adj2" fmla="val -8024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23"/>
              <a:t>共有された日常の中のテニュア審査→価値多様性の増大</a:t>
            </a:r>
          </a:p>
        </p:txBody>
      </p:sp>
      <p:sp>
        <p:nvSpPr>
          <p:cNvPr id="143" name="角丸四角形吹き出し 142">
            <a:extLst>
              <a:ext uri="{FF2B5EF4-FFF2-40B4-BE49-F238E27FC236}">
                <a16:creationId xmlns:a16="http://schemas.microsoft.com/office/drawing/2014/main" id="{3545355C-EABA-33D0-2370-36E09746B843}"/>
              </a:ext>
            </a:extLst>
          </p:cNvPr>
          <p:cNvSpPr/>
          <p:nvPr/>
        </p:nvSpPr>
        <p:spPr>
          <a:xfrm>
            <a:off x="4000510" y="644129"/>
            <a:ext cx="1197996" cy="583853"/>
          </a:xfrm>
          <a:prstGeom prst="wedgeRoundRectCallout">
            <a:avLst>
              <a:gd name="adj1" fmla="val -70845"/>
              <a:gd name="adj2" fmla="val -1186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a:t>クラスター内は日常空間・利害を共有</a:t>
            </a:r>
          </a:p>
        </p:txBody>
      </p:sp>
      <p:grpSp>
        <p:nvGrpSpPr>
          <p:cNvPr id="144" name="グループ化 143">
            <a:extLst>
              <a:ext uri="{FF2B5EF4-FFF2-40B4-BE49-F238E27FC236}">
                <a16:creationId xmlns:a16="http://schemas.microsoft.com/office/drawing/2014/main" id="{E066B053-D810-2139-6759-FA8663470971}"/>
              </a:ext>
            </a:extLst>
          </p:cNvPr>
          <p:cNvGrpSpPr/>
          <p:nvPr/>
        </p:nvGrpSpPr>
        <p:grpSpPr>
          <a:xfrm>
            <a:off x="8173627" y="4637678"/>
            <a:ext cx="256504" cy="428721"/>
            <a:chOff x="8923271" y="1125659"/>
            <a:chExt cx="691483" cy="1155747"/>
          </a:xfrm>
          <a:solidFill>
            <a:srgbClr val="00B050"/>
          </a:solidFill>
        </p:grpSpPr>
        <p:sp>
          <p:nvSpPr>
            <p:cNvPr id="145" name="フローチャート: 論理積ゲート 144">
              <a:extLst>
                <a:ext uri="{FF2B5EF4-FFF2-40B4-BE49-F238E27FC236}">
                  <a16:creationId xmlns:a16="http://schemas.microsoft.com/office/drawing/2014/main" id="{0CE66795-2CEA-48E1-0EC7-FB046E6D67F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70" name="円/楕円 169">
              <a:extLst>
                <a:ext uri="{FF2B5EF4-FFF2-40B4-BE49-F238E27FC236}">
                  <a16:creationId xmlns:a16="http://schemas.microsoft.com/office/drawing/2014/main" id="{CA55BCB4-FBE5-567F-0440-9611D71A3F0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201" name="テキスト ボックス 200">
            <a:extLst>
              <a:ext uri="{FF2B5EF4-FFF2-40B4-BE49-F238E27FC236}">
                <a16:creationId xmlns:a16="http://schemas.microsoft.com/office/drawing/2014/main" id="{6E6AD6D0-FAF3-C43E-5E9A-D613C592B3A1}"/>
              </a:ext>
            </a:extLst>
          </p:cNvPr>
          <p:cNvSpPr txBox="1"/>
          <p:nvPr/>
        </p:nvSpPr>
        <p:spPr>
          <a:xfrm>
            <a:off x="8585955" y="4449745"/>
            <a:ext cx="355162" cy="810386"/>
          </a:xfrm>
          <a:prstGeom prst="rect">
            <a:avLst/>
          </a:prstGeom>
          <a:noFill/>
        </p:spPr>
        <p:txBody>
          <a:bodyPr vert="eaVert" wrap="square" rtlCol="0">
            <a:spAutoFit/>
          </a:bodyPr>
          <a:lstStyle/>
          <a:p>
            <a:pPr algn="ctr"/>
            <a:r>
              <a:rPr kumimoji="1" lang="ja-JP" altLang="en-US" sz="1108" b="1" spc="-277">
                <a:latin typeface="Courier New" panose="02070309020205020404" pitchFamily="49" charset="0"/>
                <a:cs typeface="Courier New" panose="02070309020205020404" pitchFamily="49" charset="0"/>
              </a:rPr>
              <a:t>エンジニア</a:t>
            </a:r>
          </a:p>
        </p:txBody>
      </p:sp>
      <p:sp>
        <p:nvSpPr>
          <p:cNvPr id="202" name="角丸四角形吹き出し 201">
            <a:extLst>
              <a:ext uri="{FF2B5EF4-FFF2-40B4-BE49-F238E27FC236}">
                <a16:creationId xmlns:a16="http://schemas.microsoft.com/office/drawing/2014/main" id="{0C95FC24-98EA-91C0-4734-4F3C861710B0}"/>
              </a:ext>
            </a:extLst>
          </p:cNvPr>
          <p:cNvSpPr/>
          <p:nvPr/>
        </p:nvSpPr>
        <p:spPr>
          <a:xfrm>
            <a:off x="3994707" y="1998355"/>
            <a:ext cx="1203798" cy="520733"/>
          </a:xfrm>
          <a:prstGeom prst="wedgeRoundRectCallout">
            <a:avLst>
              <a:gd name="adj1" fmla="val -73416"/>
              <a:gd name="adj2" fmla="val -438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オペレーター</a:t>
            </a:r>
            <a:endParaRPr kumimoji="1" lang="en-US" altLang="ja-JP" sz="1108" spc="-138" dirty="0"/>
          </a:p>
          <a:p>
            <a:pPr algn="ctr"/>
            <a:r>
              <a:rPr kumimoji="1" lang="ja-JP" altLang="en-US" sz="1108" spc="-138"/>
              <a:t>付きの研究機器</a:t>
            </a:r>
          </a:p>
        </p:txBody>
      </p:sp>
      <p:sp>
        <p:nvSpPr>
          <p:cNvPr id="203" name="角丸四角形吹き出し 202">
            <a:extLst>
              <a:ext uri="{FF2B5EF4-FFF2-40B4-BE49-F238E27FC236}">
                <a16:creationId xmlns:a16="http://schemas.microsoft.com/office/drawing/2014/main" id="{E544830C-BF94-6B4C-BAFE-418021700D4C}"/>
              </a:ext>
            </a:extLst>
          </p:cNvPr>
          <p:cNvSpPr/>
          <p:nvPr/>
        </p:nvSpPr>
        <p:spPr>
          <a:xfrm>
            <a:off x="4006020" y="1296065"/>
            <a:ext cx="1203798" cy="645610"/>
          </a:xfrm>
          <a:prstGeom prst="wedgeRoundRectCallout">
            <a:avLst>
              <a:gd name="adj1" fmla="val -66131"/>
              <a:gd name="adj2" fmla="val -285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クラスター参加・離脱は自由</a:t>
            </a:r>
            <a:endParaRPr kumimoji="1" lang="en-US" altLang="ja-JP" sz="1108" spc="-138" dirty="0"/>
          </a:p>
          <a:p>
            <a:pPr algn="ctr"/>
            <a:r>
              <a:rPr kumimoji="1" lang="en-US" altLang="ja-JP" sz="1108" spc="-138" dirty="0"/>
              <a:t>(</a:t>
            </a:r>
            <a:r>
              <a:rPr kumimoji="1" lang="ja-JP" altLang="en-US" sz="1108" spc="-138"/>
              <a:t>ユニットの独立性を担保</a:t>
            </a:r>
            <a:r>
              <a:rPr kumimoji="1" lang="en-US" altLang="ja-JP" sz="1108" spc="-138" dirty="0"/>
              <a:t>)</a:t>
            </a:r>
            <a:endParaRPr kumimoji="1" lang="ja-JP" altLang="en-US" sz="1108" spc="-138"/>
          </a:p>
        </p:txBody>
      </p:sp>
      <p:sp>
        <p:nvSpPr>
          <p:cNvPr id="2" name="コンテンツ プレースホルダー 2">
            <a:extLst>
              <a:ext uri="{FF2B5EF4-FFF2-40B4-BE49-F238E27FC236}">
                <a16:creationId xmlns:a16="http://schemas.microsoft.com/office/drawing/2014/main" id="{6E30C65D-23A4-7133-B6F0-AAB571E8DC62}"/>
              </a:ext>
            </a:extLst>
          </p:cNvPr>
          <p:cNvSpPr txBox="1">
            <a:spLocks/>
          </p:cNvSpPr>
          <p:nvPr/>
        </p:nvSpPr>
        <p:spPr>
          <a:xfrm>
            <a:off x="5186651" y="3693607"/>
            <a:ext cx="3862913" cy="1674858"/>
          </a:xfrm>
          <a:prstGeom prst="rect">
            <a:avLst/>
          </a:prstGeom>
          <a:ln w="28575">
            <a:solidFill>
              <a:srgbClr val="00B050"/>
            </a:solidFill>
          </a:ln>
        </p:spPr>
        <p:txBody>
          <a:bodyPr vert="horz" lIns="84406" tIns="42203" rIns="84406" bIns="422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1477"/>
          </a:p>
        </p:txBody>
      </p:sp>
      <p:sp>
        <p:nvSpPr>
          <p:cNvPr id="80" name="テキスト ボックス 79">
            <a:extLst>
              <a:ext uri="{FF2B5EF4-FFF2-40B4-BE49-F238E27FC236}">
                <a16:creationId xmlns:a16="http://schemas.microsoft.com/office/drawing/2014/main" id="{24732F0D-1F00-ED47-84CB-1BD4F10CCA57}"/>
              </a:ext>
            </a:extLst>
          </p:cNvPr>
          <p:cNvSpPr txBox="1"/>
          <p:nvPr/>
        </p:nvSpPr>
        <p:spPr>
          <a:xfrm>
            <a:off x="5190749" y="5149898"/>
            <a:ext cx="1611339" cy="262829"/>
          </a:xfrm>
          <a:prstGeom prst="rect">
            <a:avLst/>
          </a:prstGeom>
          <a:noFill/>
        </p:spPr>
        <p:txBody>
          <a:bodyPr wrap="none" rtlCol="0">
            <a:spAutoFit/>
          </a:bodyPr>
          <a:lstStyle/>
          <a:p>
            <a:r>
              <a:rPr lang="ja-JP" altLang="en-US" sz="1108"/>
              <a:t>中央コアファシリティ</a:t>
            </a:r>
          </a:p>
        </p:txBody>
      </p:sp>
      <p:sp>
        <p:nvSpPr>
          <p:cNvPr id="204" name="正方形/長方形 203">
            <a:extLst>
              <a:ext uri="{FF2B5EF4-FFF2-40B4-BE49-F238E27FC236}">
                <a16:creationId xmlns:a16="http://schemas.microsoft.com/office/drawing/2014/main" id="{B2433B52-6BA2-1850-59EE-31B084C6A1ED}"/>
              </a:ext>
            </a:extLst>
          </p:cNvPr>
          <p:cNvSpPr/>
          <p:nvPr/>
        </p:nvSpPr>
        <p:spPr>
          <a:xfrm>
            <a:off x="5311122" y="3797920"/>
            <a:ext cx="2012071" cy="741650"/>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31" name="テキスト ボックス 230">
            <a:extLst>
              <a:ext uri="{FF2B5EF4-FFF2-40B4-BE49-F238E27FC236}">
                <a16:creationId xmlns:a16="http://schemas.microsoft.com/office/drawing/2014/main" id="{8B1AD28C-DD31-FC4E-D7CE-8408793F89B8}"/>
              </a:ext>
            </a:extLst>
          </p:cNvPr>
          <p:cNvSpPr txBox="1"/>
          <p:nvPr/>
        </p:nvSpPr>
        <p:spPr>
          <a:xfrm>
            <a:off x="5259306" y="3776878"/>
            <a:ext cx="1974963" cy="319639"/>
          </a:xfrm>
          <a:prstGeom prst="rect">
            <a:avLst/>
          </a:prstGeom>
          <a:noFill/>
        </p:spPr>
        <p:txBody>
          <a:bodyPr wrap="square">
            <a:spAutoFit/>
          </a:bodyPr>
          <a:lstStyle/>
          <a:p>
            <a:r>
              <a:rPr lang="ja-JP" altLang="en-US" sz="1477"/>
              <a:t>中央支援スタッフ室</a:t>
            </a:r>
          </a:p>
        </p:txBody>
      </p:sp>
      <p:grpSp>
        <p:nvGrpSpPr>
          <p:cNvPr id="298" name="グループ化 297">
            <a:extLst>
              <a:ext uri="{FF2B5EF4-FFF2-40B4-BE49-F238E27FC236}">
                <a16:creationId xmlns:a16="http://schemas.microsoft.com/office/drawing/2014/main" id="{1A6E99F0-2107-767C-33F1-ACF0DA9563B6}"/>
              </a:ext>
            </a:extLst>
          </p:cNvPr>
          <p:cNvGrpSpPr/>
          <p:nvPr/>
        </p:nvGrpSpPr>
        <p:grpSpPr>
          <a:xfrm>
            <a:off x="5397596" y="4055457"/>
            <a:ext cx="256504" cy="428721"/>
            <a:chOff x="8923271" y="1125659"/>
            <a:chExt cx="691483" cy="1155747"/>
          </a:xfrm>
        </p:grpSpPr>
        <p:sp>
          <p:nvSpPr>
            <p:cNvPr id="309" name="フローチャート: 論理積ゲート 308">
              <a:extLst>
                <a:ext uri="{FF2B5EF4-FFF2-40B4-BE49-F238E27FC236}">
                  <a16:creationId xmlns:a16="http://schemas.microsoft.com/office/drawing/2014/main" id="{C544E153-9D34-CEC2-1727-DB2475275E9E}"/>
                </a:ext>
              </a:extLst>
            </p:cNvPr>
            <p:cNvSpPr/>
            <p:nvPr/>
          </p:nvSpPr>
          <p:spPr>
            <a:xfrm rot="16200000">
              <a:off x="8898553" y="1565205"/>
              <a:ext cx="740919" cy="69148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316" name="円/楕円 315">
              <a:extLst>
                <a:ext uri="{FF2B5EF4-FFF2-40B4-BE49-F238E27FC236}">
                  <a16:creationId xmlns:a16="http://schemas.microsoft.com/office/drawing/2014/main" id="{8379B19C-E217-36A8-389F-671F14E5C6BC}"/>
                </a:ext>
              </a:extLst>
            </p:cNvPr>
            <p:cNvSpPr/>
            <p:nvPr/>
          </p:nvSpPr>
          <p:spPr>
            <a:xfrm>
              <a:off x="9037946" y="1125659"/>
              <a:ext cx="439757" cy="43975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grpSp>
      <p:sp>
        <p:nvSpPr>
          <p:cNvPr id="42" name="上矢印 41">
            <a:extLst>
              <a:ext uri="{FF2B5EF4-FFF2-40B4-BE49-F238E27FC236}">
                <a16:creationId xmlns:a16="http://schemas.microsoft.com/office/drawing/2014/main" id="{DFC055F2-6CAB-017D-491E-7530013CBD30}"/>
              </a:ext>
            </a:extLst>
          </p:cNvPr>
          <p:cNvSpPr/>
          <p:nvPr/>
        </p:nvSpPr>
        <p:spPr>
          <a:xfrm flipV="1">
            <a:off x="5848224" y="3604438"/>
            <a:ext cx="978025" cy="237506"/>
          </a:xfrm>
          <a:prstGeom prst="upArrow">
            <a:avLst/>
          </a:prstGeom>
          <a:solidFill>
            <a:srgbClr val="C4007C">
              <a:alpha val="4981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05" name="角丸四角形吹き出し 204">
            <a:extLst>
              <a:ext uri="{FF2B5EF4-FFF2-40B4-BE49-F238E27FC236}">
                <a16:creationId xmlns:a16="http://schemas.microsoft.com/office/drawing/2014/main" id="{4F7E7EC9-1847-C1A6-CA31-3AF1580C7CC4}"/>
              </a:ext>
            </a:extLst>
          </p:cNvPr>
          <p:cNvSpPr/>
          <p:nvPr/>
        </p:nvSpPr>
        <p:spPr>
          <a:xfrm>
            <a:off x="3986951" y="2581234"/>
            <a:ext cx="1203798" cy="520733"/>
          </a:xfrm>
          <a:prstGeom prst="wedgeRoundRectCallout">
            <a:avLst>
              <a:gd name="adj1" fmla="val -60213"/>
              <a:gd name="adj2" fmla="val -554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機器の</a:t>
            </a:r>
            <a:endParaRPr kumimoji="1" lang="en-US" altLang="ja-JP" sz="1108" spc="-138" dirty="0"/>
          </a:p>
          <a:p>
            <a:pPr algn="ctr"/>
            <a:r>
              <a:rPr kumimoji="1" lang="ja-JP" altLang="en-US" sz="1108" spc="-138"/>
              <a:t>「見える化」</a:t>
            </a:r>
          </a:p>
        </p:txBody>
      </p:sp>
      <p:sp>
        <p:nvSpPr>
          <p:cNvPr id="230" name="角丸四角形吹き出し 229">
            <a:extLst>
              <a:ext uri="{FF2B5EF4-FFF2-40B4-BE49-F238E27FC236}">
                <a16:creationId xmlns:a16="http://schemas.microsoft.com/office/drawing/2014/main" id="{B857F68C-5930-364F-30DB-54807256A618}"/>
              </a:ext>
            </a:extLst>
          </p:cNvPr>
          <p:cNvSpPr/>
          <p:nvPr/>
        </p:nvSpPr>
        <p:spPr>
          <a:xfrm>
            <a:off x="6819677" y="5043034"/>
            <a:ext cx="1330637" cy="312564"/>
          </a:xfrm>
          <a:prstGeom prst="wedgeRoundRectCallout">
            <a:avLst>
              <a:gd name="adj1" fmla="val -60213"/>
              <a:gd name="adj2" fmla="val -554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8" spc="-138"/>
              <a:t>機器の「見える化」</a:t>
            </a:r>
          </a:p>
        </p:txBody>
      </p:sp>
    </p:spTree>
    <p:extLst>
      <p:ext uri="{BB962C8B-B14F-4D97-AF65-F5344CB8AC3E}">
        <p14:creationId xmlns:p14="http://schemas.microsoft.com/office/powerpoint/2010/main" val="3589122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6872A-A375-1DD2-BF51-570AF779B3E7}"/>
              </a:ext>
            </a:extLst>
          </p:cNvPr>
          <p:cNvSpPr>
            <a:spLocks noGrp="1"/>
          </p:cNvSpPr>
          <p:nvPr>
            <p:ph type="title"/>
          </p:nvPr>
        </p:nvSpPr>
        <p:spPr>
          <a:xfrm>
            <a:off x="0" y="271517"/>
            <a:ext cx="7394828" cy="408039"/>
          </a:xfrm>
        </p:spPr>
        <p:txBody>
          <a:bodyPr>
            <a:noAutofit/>
          </a:bodyPr>
          <a:lstStyle/>
          <a:p>
            <a:r>
              <a:rPr lang="ja-JP" altLang="en-US" sz="2215"/>
              <a:t>研究力向上のためのユニットクラスター制のデザイン</a:t>
            </a:r>
          </a:p>
        </p:txBody>
      </p:sp>
      <p:sp>
        <p:nvSpPr>
          <p:cNvPr id="4" name="テキスト ボックス 3">
            <a:extLst>
              <a:ext uri="{FF2B5EF4-FFF2-40B4-BE49-F238E27FC236}">
                <a16:creationId xmlns:a16="http://schemas.microsoft.com/office/drawing/2014/main" id="{ACB4B76B-2667-A525-7E57-4B610A66A31F}"/>
              </a:ext>
            </a:extLst>
          </p:cNvPr>
          <p:cNvSpPr txBox="1"/>
          <p:nvPr/>
        </p:nvSpPr>
        <p:spPr>
          <a:xfrm>
            <a:off x="4572001" y="3302396"/>
            <a:ext cx="4338138" cy="348109"/>
          </a:xfrm>
          <a:prstGeom prst="rect">
            <a:avLst/>
          </a:prstGeom>
          <a:solidFill>
            <a:srgbClr val="0470CC"/>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物理的デザイン</a:t>
            </a:r>
            <a:r>
              <a:rPr kumimoji="1" lang="en-US" altLang="ja-JP" sz="1662" dirty="0">
                <a:solidFill>
                  <a:schemeClr val="bg1">
                    <a:lumMod val="95000"/>
                  </a:schemeClr>
                </a:solidFill>
              </a:rPr>
              <a:t>】</a:t>
            </a:r>
          </a:p>
        </p:txBody>
      </p:sp>
      <p:sp>
        <p:nvSpPr>
          <p:cNvPr id="12" name="テキスト ボックス 11">
            <a:extLst>
              <a:ext uri="{FF2B5EF4-FFF2-40B4-BE49-F238E27FC236}">
                <a16:creationId xmlns:a16="http://schemas.microsoft.com/office/drawing/2014/main" id="{55B3BB25-B710-D1C3-0605-1C3D3E13A005}"/>
              </a:ext>
            </a:extLst>
          </p:cNvPr>
          <p:cNvSpPr txBox="1"/>
          <p:nvPr/>
        </p:nvSpPr>
        <p:spPr>
          <a:xfrm>
            <a:off x="4572000" y="599927"/>
            <a:ext cx="4338140" cy="348109"/>
          </a:xfrm>
          <a:prstGeom prst="rect">
            <a:avLst/>
          </a:prstGeom>
          <a:solidFill>
            <a:srgbClr val="C4007C"/>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dirty="0">
                <a:solidFill>
                  <a:schemeClr val="bg1">
                    <a:lumMod val="95000"/>
                  </a:schemeClr>
                </a:solidFill>
              </a:rPr>
              <a:t>研究</a:t>
            </a:r>
            <a:r>
              <a:rPr kumimoji="1" lang="ja-JP" altLang="en-US" sz="1662">
                <a:solidFill>
                  <a:schemeClr val="bg1">
                    <a:lumMod val="95000"/>
                  </a:schemeClr>
                </a:solidFill>
              </a:rPr>
              <a:t>支援体制</a:t>
            </a:r>
            <a:r>
              <a:rPr kumimoji="1" lang="en-US" altLang="ja-JP" sz="1662" dirty="0">
                <a:solidFill>
                  <a:schemeClr val="bg1">
                    <a:lumMod val="95000"/>
                  </a:schemeClr>
                </a:solidFill>
              </a:rPr>
              <a:t>】</a:t>
            </a:r>
            <a:r>
              <a:rPr kumimoji="1" lang="en-US" altLang="ja-JP" sz="1662" dirty="0"/>
              <a:t> </a:t>
            </a:r>
          </a:p>
        </p:txBody>
      </p:sp>
      <p:sp>
        <p:nvSpPr>
          <p:cNvPr id="13" name="テキスト ボックス 12">
            <a:extLst>
              <a:ext uri="{FF2B5EF4-FFF2-40B4-BE49-F238E27FC236}">
                <a16:creationId xmlns:a16="http://schemas.microsoft.com/office/drawing/2014/main" id="{DB8D553C-5DF4-0012-36B2-E161AEF16A9E}"/>
              </a:ext>
            </a:extLst>
          </p:cNvPr>
          <p:cNvSpPr txBox="1"/>
          <p:nvPr/>
        </p:nvSpPr>
        <p:spPr>
          <a:xfrm>
            <a:off x="4572000" y="3628323"/>
            <a:ext cx="4338138" cy="1797287"/>
          </a:xfrm>
          <a:prstGeom prst="rect">
            <a:avLst/>
          </a:prstGeom>
          <a:solidFill>
            <a:schemeClr val="bg1">
              <a:lumMod val="95000"/>
            </a:schemeClr>
          </a:solidFill>
          <a:ln>
            <a:solidFill>
              <a:schemeClr val="accent1"/>
            </a:solidFill>
          </a:ln>
        </p:spPr>
        <p:txBody>
          <a:bodyPr wrap="square" rtlCol="0">
            <a:spAutoFit/>
          </a:bodyPr>
          <a:lstStyle/>
          <a:p>
            <a:r>
              <a:rPr lang="en-US" altLang="ja-JP" sz="1108" dirty="0"/>
              <a:t> </a:t>
            </a:r>
            <a:r>
              <a:rPr kumimoji="1" lang="en-US" altLang="ja-JP" sz="1108" dirty="0"/>
              <a:t>【</a:t>
            </a:r>
            <a:r>
              <a:rPr kumimoji="1" lang="ja-JP" altLang="en-US" sz="1108"/>
              <a:t>日常の共有がしやすい</a:t>
            </a:r>
            <a:r>
              <a:rPr kumimoji="1" lang="ja-JP" altLang="en-US" sz="1108" b="1" u="sng"/>
              <a:t>新研究棟の建設</a:t>
            </a:r>
            <a:r>
              <a:rPr kumimoji="1" lang="en-US" altLang="ja-JP" sz="1108" dirty="0"/>
              <a:t>】</a:t>
            </a:r>
          </a:p>
          <a:p>
            <a:r>
              <a:rPr lang="en-US" altLang="ja-JP" sz="1108" dirty="0"/>
              <a:t>	</a:t>
            </a:r>
            <a:r>
              <a:rPr lang="ja-JP" altLang="en-US" sz="1108"/>
              <a:t>●</a:t>
            </a:r>
            <a:r>
              <a:rPr kumimoji="1" lang="ja-JP" altLang="en-US" sz="1108"/>
              <a:t>日常空間の共有に必要</a:t>
            </a:r>
            <a:endParaRPr kumimoji="1" lang="en-US" altLang="ja-JP" sz="1108" dirty="0"/>
          </a:p>
          <a:p>
            <a:r>
              <a:rPr lang="en-US" altLang="ja-JP" sz="1108" dirty="0"/>
              <a:t>	</a:t>
            </a:r>
            <a:r>
              <a:rPr lang="ja-JP" altLang="en-US" sz="1108"/>
              <a:t>●</a:t>
            </a:r>
            <a:r>
              <a:rPr kumimoji="1" lang="ja-JP" altLang="en-US" sz="1108"/>
              <a:t>動線が交差するように配慮</a:t>
            </a:r>
            <a:endParaRPr kumimoji="1" lang="en-US" altLang="ja-JP" sz="1108" dirty="0"/>
          </a:p>
          <a:p>
            <a:r>
              <a:rPr lang="en-US" altLang="ja-JP" sz="1108" dirty="0"/>
              <a:t> </a:t>
            </a:r>
            <a:r>
              <a:rPr kumimoji="1" lang="en-US" altLang="ja-JP" sz="1108" dirty="0"/>
              <a:t>【</a:t>
            </a:r>
            <a:r>
              <a:rPr kumimoji="1" lang="ja-JP" altLang="en-US" sz="1108"/>
              <a:t>ユニット専用スペース</a:t>
            </a:r>
            <a:r>
              <a:rPr kumimoji="1" lang="en-US" altLang="ja-JP" sz="1108" dirty="0"/>
              <a:t>】</a:t>
            </a:r>
            <a:endParaRPr kumimoji="1" lang="en-US" altLang="ja-JP" sz="1108" b="1" dirty="0"/>
          </a:p>
          <a:p>
            <a:r>
              <a:rPr lang="en-US" altLang="ja-JP" sz="1108" dirty="0"/>
              <a:t>	</a:t>
            </a:r>
            <a:r>
              <a:rPr lang="ja-JP" altLang="en-US" sz="1108"/>
              <a:t>●</a:t>
            </a:r>
            <a:r>
              <a:rPr kumimoji="1" lang="ja-JP" altLang="en-US" sz="1108"/>
              <a:t>機器の設置など。</a:t>
            </a:r>
            <a:r>
              <a:rPr kumimoji="1" lang="ja-JP" altLang="en-US" sz="1108" b="1"/>
              <a:t>ユニットの裁量を確保</a:t>
            </a:r>
            <a:endParaRPr kumimoji="1" lang="en-US" altLang="ja-JP" sz="1108" dirty="0"/>
          </a:p>
          <a:p>
            <a:r>
              <a:rPr lang="en-US" altLang="ja-JP" sz="1108" dirty="0"/>
              <a:t> </a:t>
            </a:r>
            <a:r>
              <a:rPr kumimoji="1" lang="en-US" altLang="ja-JP" sz="1108" dirty="0"/>
              <a:t>【</a:t>
            </a:r>
            <a:r>
              <a:rPr kumimoji="1" lang="ja-JP" altLang="en-US" sz="1108"/>
              <a:t>クラスターごとに専用の共用機器室を整備</a:t>
            </a:r>
            <a:r>
              <a:rPr kumimoji="1" lang="en-US" altLang="ja-JP" sz="1108" dirty="0"/>
              <a:t>】</a:t>
            </a:r>
          </a:p>
          <a:p>
            <a:r>
              <a:rPr lang="en-US" altLang="ja-JP" sz="1108" dirty="0"/>
              <a:t> </a:t>
            </a:r>
            <a:r>
              <a:rPr kumimoji="1" lang="en-US" altLang="ja-JP" sz="1108" dirty="0"/>
              <a:t>【</a:t>
            </a:r>
            <a:r>
              <a:rPr lang="ja-JP" altLang="en-US" sz="1108"/>
              <a:t>中央コアファシリティを整備</a:t>
            </a:r>
            <a:r>
              <a:rPr kumimoji="1" lang="en-US" altLang="ja-JP" sz="1108" dirty="0"/>
              <a:t>】</a:t>
            </a:r>
          </a:p>
          <a:p>
            <a:r>
              <a:rPr lang="en-US" altLang="ja-JP" sz="1108" dirty="0"/>
              <a:t>	</a:t>
            </a:r>
            <a:r>
              <a:rPr lang="ja-JP" altLang="en-US" sz="1108"/>
              <a:t>●</a:t>
            </a:r>
            <a:r>
              <a:rPr lang="en-US" altLang="ja-JP" sz="1108" dirty="0"/>
              <a:t> </a:t>
            </a:r>
            <a:r>
              <a:rPr lang="ja-JP" altLang="en-US" sz="1108"/>
              <a:t>共通機器室</a:t>
            </a:r>
            <a:endParaRPr lang="en-US" altLang="ja-JP" sz="1108" dirty="0"/>
          </a:p>
          <a:p>
            <a:r>
              <a:rPr lang="en-US" altLang="ja-JP" sz="1108" dirty="0"/>
              <a:t>	</a:t>
            </a:r>
            <a:r>
              <a:rPr lang="ja-JP" altLang="en-US" sz="1108"/>
              <a:t>●</a:t>
            </a:r>
            <a:r>
              <a:rPr lang="en-US" altLang="ja-JP" sz="1108" dirty="0"/>
              <a:t> </a:t>
            </a:r>
            <a:r>
              <a:rPr lang="ja-JP" altLang="en-US" sz="1108"/>
              <a:t>プログラミング支援室、工作室を整備</a:t>
            </a:r>
            <a:endParaRPr lang="en-US" altLang="ja-JP" sz="1108" dirty="0"/>
          </a:p>
          <a:p>
            <a:r>
              <a:rPr lang="en-US" altLang="ja-JP" sz="1108" dirty="0"/>
              <a:t>	</a:t>
            </a:r>
            <a:r>
              <a:rPr lang="ja-JP" altLang="en-US" sz="1108"/>
              <a:t>●</a:t>
            </a:r>
            <a:r>
              <a:rPr lang="en-US" altLang="ja-JP" sz="1108" dirty="0"/>
              <a:t> </a:t>
            </a:r>
            <a:r>
              <a:rPr lang="ja-JP" altLang="en-US" sz="1108"/>
              <a:t>工作室にはエンジニアを配置</a:t>
            </a:r>
            <a:endParaRPr lang="en-US" altLang="ja-JP" sz="1108" dirty="0"/>
          </a:p>
        </p:txBody>
      </p:sp>
      <p:sp>
        <p:nvSpPr>
          <p:cNvPr id="14" name="テキスト ボックス 13">
            <a:extLst>
              <a:ext uri="{FF2B5EF4-FFF2-40B4-BE49-F238E27FC236}">
                <a16:creationId xmlns:a16="http://schemas.microsoft.com/office/drawing/2014/main" id="{676A8196-3765-D924-C4CA-1D9EB1DFB2FB}"/>
              </a:ext>
            </a:extLst>
          </p:cNvPr>
          <p:cNvSpPr txBox="1"/>
          <p:nvPr/>
        </p:nvSpPr>
        <p:spPr>
          <a:xfrm>
            <a:off x="4572000" y="940848"/>
            <a:ext cx="4338140" cy="2308774"/>
          </a:xfrm>
          <a:prstGeom prst="rect">
            <a:avLst/>
          </a:prstGeom>
          <a:solidFill>
            <a:schemeClr val="bg1">
              <a:lumMod val="95000"/>
            </a:schemeClr>
          </a:solidFill>
          <a:ln>
            <a:solidFill>
              <a:schemeClr val="accent1"/>
            </a:solidFill>
          </a:ln>
        </p:spPr>
        <p:txBody>
          <a:bodyPr wrap="square" rtlCol="0">
            <a:spAutoFit/>
          </a:bodyPr>
          <a:lstStyle/>
          <a:p>
            <a:r>
              <a:rPr kumimoji="1" lang="en-US" altLang="ja-JP" sz="1108" dirty="0"/>
              <a:t>【</a:t>
            </a:r>
            <a:r>
              <a:rPr lang="ja-JP" altLang="en-US" sz="1108"/>
              <a:t>支援スタッフスキル・研究機器の「見える化」</a:t>
            </a:r>
            <a:r>
              <a:rPr kumimoji="1" lang="en-US" altLang="ja-JP" sz="1108" dirty="0"/>
              <a:t>】</a:t>
            </a:r>
          </a:p>
          <a:p>
            <a:r>
              <a:rPr lang="en-US" altLang="ja-JP" sz="1108" dirty="0"/>
              <a:t>	</a:t>
            </a:r>
            <a:r>
              <a:rPr kumimoji="1" lang="ja-JP" altLang="en-US" sz="1108"/>
              <a:t>●誰が何のスキルを持っているかをすぐにわかるように</a:t>
            </a:r>
            <a:endParaRPr kumimoji="1" lang="en-US" altLang="ja-JP" sz="1108" dirty="0"/>
          </a:p>
          <a:p>
            <a:r>
              <a:rPr kumimoji="1" lang="en-US" altLang="ja-JP" sz="1108" dirty="0"/>
              <a:t>	</a:t>
            </a:r>
            <a:r>
              <a:rPr kumimoji="1" lang="ja-JP" altLang="en-US" sz="1108"/>
              <a:t>●どのスキルが活用されたかも見える化</a:t>
            </a:r>
            <a:endParaRPr lang="en-US" altLang="ja-JP" sz="1108" dirty="0"/>
          </a:p>
          <a:p>
            <a:r>
              <a:rPr lang="en-US" altLang="ja-JP" sz="1108" dirty="0"/>
              <a:t>	</a:t>
            </a:r>
            <a:r>
              <a:rPr kumimoji="1" lang="ja-JP" altLang="en-US" sz="1108"/>
              <a:t>●スキル向上のインセンティブ</a:t>
            </a:r>
            <a:endParaRPr kumimoji="1" lang="en-US" altLang="ja-JP" sz="1108" dirty="0"/>
          </a:p>
          <a:p>
            <a:r>
              <a:rPr kumimoji="1" lang="en-US" altLang="ja-JP" sz="1108" dirty="0"/>
              <a:t>【</a:t>
            </a:r>
            <a:r>
              <a:rPr lang="ja-JP" altLang="en-US" sz="1108"/>
              <a:t>事務支援スタッフ</a:t>
            </a:r>
            <a:r>
              <a:rPr kumimoji="1" lang="en-US" altLang="ja-JP" sz="1108" dirty="0"/>
              <a:t>】</a:t>
            </a:r>
          </a:p>
          <a:p>
            <a:r>
              <a:rPr lang="en-US" altLang="ja-JP" sz="1108" dirty="0"/>
              <a:t>	</a:t>
            </a:r>
            <a:r>
              <a:rPr kumimoji="1" lang="ja-JP" altLang="en-US" sz="1108"/>
              <a:t>●クラスター内に常駐</a:t>
            </a:r>
            <a:endParaRPr kumimoji="1" lang="en-US" altLang="ja-JP" sz="1108" dirty="0"/>
          </a:p>
          <a:p>
            <a:r>
              <a:rPr kumimoji="1" lang="ja-JP" altLang="en-US" sz="1108" b="1"/>
              <a:t>研究者</a:t>
            </a:r>
            <a:r>
              <a:rPr kumimoji="1" lang="en-US" altLang="ja-JP" sz="1108" b="1" dirty="0"/>
              <a:t>-</a:t>
            </a:r>
            <a:r>
              <a:rPr kumimoji="1" lang="ja-JP" altLang="en-US" sz="1108" b="1"/>
              <a:t>支援スタッフ間のパワーバランスに配慮</a:t>
            </a:r>
            <a:endParaRPr kumimoji="1" lang="en-US" altLang="ja-JP" sz="1108" dirty="0"/>
          </a:p>
          <a:p>
            <a:r>
              <a:rPr kumimoji="1" lang="en-US" altLang="ja-JP" sz="1108" dirty="0"/>
              <a:t>【</a:t>
            </a:r>
            <a:r>
              <a:rPr lang="ja-JP" altLang="en-US" sz="1108"/>
              <a:t>中央支援スタッフ室を整備し、クラスターに出向</a:t>
            </a:r>
            <a:r>
              <a:rPr kumimoji="1" lang="en-US" altLang="ja-JP" sz="1108" dirty="0"/>
              <a:t>】</a:t>
            </a:r>
            <a:endParaRPr lang="en-US" altLang="ja-JP" sz="1108" dirty="0"/>
          </a:p>
          <a:p>
            <a:r>
              <a:rPr lang="en-US" altLang="ja-JP" sz="1108" dirty="0"/>
              <a:t>	</a:t>
            </a:r>
            <a:r>
              <a:rPr kumimoji="1" lang="ja-JP" altLang="en-US" sz="1108"/>
              <a:t>●支援スタッフは、</a:t>
            </a:r>
            <a:r>
              <a:rPr lang="ja-JP" altLang="en-US" sz="1108"/>
              <a:t>中央支援</a:t>
            </a:r>
            <a:r>
              <a:rPr kumimoji="1" lang="ja-JP" altLang="en-US" sz="1108"/>
              <a:t>スタッフ室に帰属</a:t>
            </a:r>
            <a:endParaRPr lang="en-US" altLang="ja-JP" sz="1108" dirty="0"/>
          </a:p>
          <a:p>
            <a:r>
              <a:rPr kumimoji="1" lang="en-US" altLang="ja-JP" sz="1108" dirty="0"/>
              <a:t>	</a:t>
            </a:r>
            <a:r>
              <a:rPr kumimoji="1" lang="ja-JP" altLang="en-US" sz="1108"/>
              <a:t>●支援スタッフはクラスターに出向</a:t>
            </a:r>
            <a:endParaRPr lang="en-US" altLang="ja-JP" sz="1108" dirty="0"/>
          </a:p>
          <a:p>
            <a:r>
              <a:rPr kumimoji="1" lang="en-US" altLang="ja-JP" sz="1108" dirty="0"/>
              <a:t>【</a:t>
            </a:r>
            <a:r>
              <a:rPr lang="ja-JP" altLang="en-US" sz="1108"/>
              <a:t>支援スタッフの地位向上</a:t>
            </a:r>
            <a:r>
              <a:rPr kumimoji="1" lang="en-US" altLang="ja-JP" sz="1108" dirty="0"/>
              <a:t>】</a:t>
            </a:r>
            <a:r>
              <a:rPr kumimoji="1" lang="ja-JP" altLang="en-US" sz="1108" b="1" dirty="0"/>
              <a:t>有能な人材の獲得に必要</a:t>
            </a:r>
            <a:endParaRPr kumimoji="1" lang="en-US" altLang="ja-JP" sz="1108" b="1" dirty="0"/>
          </a:p>
          <a:p>
            <a:r>
              <a:rPr lang="en-US" altLang="ja-JP" sz="1108" dirty="0"/>
              <a:t>	</a:t>
            </a:r>
            <a:r>
              <a:rPr kumimoji="1" lang="ja-JP" altLang="en-US" sz="1108"/>
              <a:t>●裁量経費を支給</a:t>
            </a:r>
            <a:endParaRPr lang="en-US" altLang="ja-JP" sz="1108" dirty="0"/>
          </a:p>
          <a:p>
            <a:r>
              <a:rPr lang="en-US" altLang="ja-JP" sz="1108" dirty="0"/>
              <a:t>	</a:t>
            </a:r>
            <a:r>
              <a:rPr kumimoji="1" lang="ja-JP" altLang="en-US" sz="1108"/>
              <a:t>●教授会への参加資格</a:t>
            </a:r>
            <a:endParaRPr kumimoji="1" lang="en-US" altLang="ja-JP" sz="1108" dirty="0"/>
          </a:p>
        </p:txBody>
      </p:sp>
      <p:sp>
        <p:nvSpPr>
          <p:cNvPr id="7" name="テキスト ボックス 6">
            <a:extLst>
              <a:ext uri="{FF2B5EF4-FFF2-40B4-BE49-F238E27FC236}">
                <a16:creationId xmlns:a16="http://schemas.microsoft.com/office/drawing/2014/main" id="{6E9549D0-2D5B-21D0-C03A-330702F60BFD}"/>
              </a:ext>
            </a:extLst>
          </p:cNvPr>
          <p:cNvSpPr txBox="1"/>
          <p:nvPr/>
        </p:nvSpPr>
        <p:spPr>
          <a:xfrm>
            <a:off x="0" y="2132102"/>
            <a:ext cx="4338138" cy="348109"/>
          </a:xfrm>
          <a:prstGeom prst="rect">
            <a:avLst/>
          </a:prstGeom>
          <a:solidFill>
            <a:srgbClr val="29D5D4"/>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クラスター形成と維持</a:t>
            </a:r>
            <a:r>
              <a:rPr kumimoji="1" lang="en-US" altLang="ja-JP" sz="1662" dirty="0">
                <a:solidFill>
                  <a:schemeClr val="bg1">
                    <a:lumMod val="95000"/>
                  </a:schemeClr>
                </a:solidFill>
              </a:rPr>
              <a:t>】</a:t>
            </a:r>
          </a:p>
        </p:txBody>
      </p:sp>
      <p:sp>
        <p:nvSpPr>
          <p:cNvPr id="9" name="テキスト ボックス 8">
            <a:extLst>
              <a:ext uri="{FF2B5EF4-FFF2-40B4-BE49-F238E27FC236}">
                <a16:creationId xmlns:a16="http://schemas.microsoft.com/office/drawing/2014/main" id="{4095B627-D8F8-E320-19D8-290A1862A1C8}"/>
              </a:ext>
            </a:extLst>
          </p:cNvPr>
          <p:cNvSpPr txBox="1"/>
          <p:nvPr/>
        </p:nvSpPr>
        <p:spPr>
          <a:xfrm>
            <a:off x="0" y="2480211"/>
            <a:ext cx="4338138" cy="4212563"/>
          </a:xfrm>
          <a:prstGeom prst="rect">
            <a:avLst/>
          </a:prstGeom>
          <a:solidFill>
            <a:schemeClr val="bg1">
              <a:lumMod val="95000"/>
            </a:schemeClr>
          </a:solidFill>
          <a:ln>
            <a:solidFill>
              <a:schemeClr val="accent1"/>
            </a:solidFill>
          </a:ln>
        </p:spPr>
        <p:txBody>
          <a:bodyPr wrap="square" rtlCol="0">
            <a:spAutoFit/>
          </a:bodyPr>
          <a:lstStyle/>
          <a:p>
            <a:r>
              <a:rPr lang="ja-JP" altLang="en-US" sz="1108" b="1"/>
              <a:t>実験機器、実験対象、実験手法など、共有項が多いユニットをまとめて「クラスター」とする。ユニット強化のため、以下に配慮</a:t>
            </a:r>
            <a:endParaRPr lang="en-US" altLang="ja-JP" sz="1108" b="1" dirty="0"/>
          </a:p>
          <a:p>
            <a:r>
              <a:rPr kumimoji="1" lang="en-US" altLang="ja-JP" sz="1108" dirty="0"/>
              <a:t>【</a:t>
            </a:r>
            <a:r>
              <a:rPr kumimoji="1" lang="ja-JP" altLang="en-US" sz="1108"/>
              <a:t>ユニットの独立性の確保</a:t>
            </a:r>
            <a:r>
              <a:rPr kumimoji="1" lang="en-US" altLang="ja-JP" sz="1108" dirty="0"/>
              <a:t>】</a:t>
            </a:r>
          </a:p>
          <a:p>
            <a:r>
              <a:rPr kumimoji="1" lang="en-US" altLang="ja-JP" sz="1108" dirty="0"/>
              <a:t>	</a:t>
            </a:r>
            <a:r>
              <a:rPr kumimoji="1" lang="ja-JP" altLang="en-US" sz="1108"/>
              <a:t>●クラスター参加・離脱は自由</a:t>
            </a:r>
            <a:endParaRPr kumimoji="1" lang="en-US" altLang="ja-JP" sz="1108" dirty="0"/>
          </a:p>
          <a:p>
            <a:r>
              <a:rPr kumimoji="1" lang="en-US" altLang="ja-JP" sz="1108" dirty="0"/>
              <a:t>【</a:t>
            </a:r>
            <a:r>
              <a:rPr kumimoji="1" lang="ja-JP" altLang="en-US" sz="1108"/>
              <a:t>機動性の確保</a:t>
            </a:r>
            <a:r>
              <a:rPr kumimoji="1" lang="en-US" altLang="ja-JP" sz="1108" dirty="0"/>
              <a:t>】</a:t>
            </a:r>
          </a:p>
          <a:p>
            <a:r>
              <a:rPr kumimoji="1" lang="en-US" altLang="ja-JP" sz="1108" dirty="0"/>
              <a:t>	</a:t>
            </a:r>
            <a:r>
              <a:rPr kumimoji="1" lang="ja-JP" altLang="en-US" sz="1108"/>
              <a:t>●ユニットを定期的に組換え</a:t>
            </a:r>
            <a:endParaRPr kumimoji="1" lang="en-US" altLang="ja-JP" sz="1108" dirty="0"/>
          </a:p>
          <a:p>
            <a:r>
              <a:rPr kumimoji="1" lang="en-US" altLang="ja-JP" sz="1108" dirty="0"/>
              <a:t>【</a:t>
            </a:r>
            <a:r>
              <a:rPr kumimoji="1" lang="ja-JP" altLang="en-US" sz="1108"/>
              <a:t>クラスター内の利害共有促進</a:t>
            </a:r>
            <a:r>
              <a:rPr kumimoji="1" lang="en-US" altLang="ja-JP" sz="1108" dirty="0"/>
              <a:t>】</a:t>
            </a:r>
          </a:p>
          <a:p>
            <a:pPr marL="398779" indent="-422041"/>
            <a:r>
              <a:rPr kumimoji="1" lang="en-US" altLang="ja-JP" sz="1108" dirty="0"/>
              <a:t>	</a:t>
            </a:r>
            <a:r>
              <a:rPr kumimoji="1" lang="ja-JP" altLang="en-US" sz="1108"/>
              <a:t>●</a:t>
            </a:r>
            <a:r>
              <a:rPr kumimoji="1" lang="en-US" altLang="ja-JP" sz="1108" dirty="0"/>
              <a:t> </a:t>
            </a:r>
            <a:r>
              <a:rPr kumimoji="1" lang="ja-JP" altLang="en-US" sz="1108"/>
              <a:t>研究費の相互分担</a:t>
            </a:r>
            <a:r>
              <a:rPr kumimoji="1" lang="en-US" altLang="ja-JP" sz="1108" dirty="0"/>
              <a:t> ... </a:t>
            </a:r>
            <a:r>
              <a:rPr kumimoji="1" lang="ja-JP" altLang="en-US" sz="1108"/>
              <a:t>研究費申請の際にお互いを分担者にすることを推奨</a:t>
            </a:r>
            <a:endParaRPr kumimoji="1" lang="en-US" altLang="ja-JP" sz="1108" dirty="0"/>
          </a:p>
          <a:p>
            <a:r>
              <a:rPr kumimoji="1" lang="en-US" altLang="ja-JP" sz="1108" dirty="0"/>
              <a:t>	</a:t>
            </a:r>
            <a:r>
              <a:rPr kumimoji="1" lang="ja-JP" altLang="en-US" sz="1108"/>
              <a:t>●</a:t>
            </a:r>
            <a:r>
              <a:rPr kumimoji="1" lang="en-US" altLang="ja-JP" sz="1108" dirty="0"/>
              <a:t> </a:t>
            </a:r>
            <a:r>
              <a:rPr kumimoji="1" lang="ja-JP" altLang="en-US" sz="1108" b="1"/>
              <a:t>間接経費</a:t>
            </a:r>
            <a:r>
              <a:rPr kumimoji="1" lang="en-US" altLang="ja-JP" sz="1108" dirty="0"/>
              <a:t>...</a:t>
            </a:r>
            <a:r>
              <a:rPr kumimoji="1" lang="ja-JP" altLang="en-US" sz="1108"/>
              <a:t>間接経費の一定割合はクラスターに。</a:t>
            </a:r>
            <a:endParaRPr kumimoji="1" lang="en-US" altLang="ja-JP" sz="1108" dirty="0"/>
          </a:p>
          <a:p>
            <a:r>
              <a:rPr kumimoji="1" lang="en-US" altLang="ja-JP" sz="1108" dirty="0"/>
              <a:t>	</a:t>
            </a:r>
            <a:r>
              <a:rPr kumimoji="1" lang="ja-JP" altLang="en-US" sz="1108"/>
              <a:t>●</a:t>
            </a:r>
            <a:r>
              <a:rPr kumimoji="1" lang="en-US" altLang="ja-JP" sz="1108" dirty="0"/>
              <a:t> </a:t>
            </a:r>
            <a:r>
              <a:rPr kumimoji="1" lang="ja-JP" altLang="en-US" sz="1108"/>
              <a:t>クラスターに配分する</a:t>
            </a:r>
            <a:r>
              <a:rPr kumimoji="1" lang="ja-JP" altLang="en-US" sz="1108" b="1"/>
              <a:t>基盤的経費の業績連動</a:t>
            </a:r>
            <a:endParaRPr kumimoji="1" lang="en-US" altLang="ja-JP" sz="1108" b="1" dirty="0"/>
          </a:p>
          <a:p>
            <a:r>
              <a:rPr kumimoji="1" lang="en-US" altLang="ja-JP" sz="1108" b="1" dirty="0"/>
              <a:t>【</a:t>
            </a:r>
            <a:r>
              <a:rPr kumimoji="1" lang="ja-JP" altLang="en-US" sz="1108" b="1"/>
              <a:t>集団サイズの規定</a:t>
            </a:r>
            <a:r>
              <a:rPr kumimoji="1" lang="en-US" altLang="ja-JP" sz="1108" b="1" dirty="0"/>
              <a:t> (</a:t>
            </a:r>
            <a:r>
              <a:rPr lang="en-US" altLang="ja-JP" sz="1108" b="1" dirty="0">
                <a:solidFill>
                  <a:srgbClr val="FF0000"/>
                </a:solidFill>
              </a:rPr>
              <a:t>150</a:t>
            </a:r>
            <a:r>
              <a:rPr lang="ja-JP" altLang="en-US" sz="1108" b="1">
                <a:solidFill>
                  <a:srgbClr val="FF0000"/>
                </a:solidFill>
              </a:rPr>
              <a:t>人ルール</a:t>
            </a:r>
            <a:r>
              <a:rPr lang="en-US" altLang="ja-JP" sz="1108" b="1" dirty="0"/>
              <a:t>)</a:t>
            </a:r>
            <a:r>
              <a:rPr kumimoji="1" lang="en-US" altLang="ja-JP" sz="1108" b="1" dirty="0"/>
              <a:t>】</a:t>
            </a:r>
          </a:p>
          <a:p>
            <a:pPr marL="398779"/>
            <a:r>
              <a:rPr kumimoji="1" lang="en-US" altLang="ja-JP" sz="1108" dirty="0"/>
              <a:t>	</a:t>
            </a:r>
            <a:r>
              <a:rPr kumimoji="1" lang="ja-JP" altLang="en-US" sz="1108"/>
              <a:t>●</a:t>
            </a:r>
            <a:r>
              <a:rPr lang="ja-JP" altLang="en-US" sz="1108"/>
              <a:t>クラスター内の人員数は最大</a:t>
            </a:r>
            <a:r>
              <a:rPr lang="en-US" altLang="ja-JP" sz="1108" dirty="0"/>
              <a:t>150</a:t>
            </a:r>
            <a:r>
              <a:rPr lang="ja-JP" altLang="en-US" sz="1108"/>
              <a:t>人程度とする</a:t>
            </a:r>
            <a:r>
              <a:rPr lang="en-US" altLang="ja-JP" sz="1108" dirty="0"/>
              <a:t>(</a:t>
            </a:r>
            <a:r>
              <a:rPr lang="ja-JP" altLang="en-US" sz="1108"/>
              <a:t>ダンバー数</a:t>
            </a:r>
            <a:r>
              <a:rPr lang="en-US" altLang="ja-JP" sz="1108" dirty="0"/>
              <a:t>)</a:t>
            </a:r>
            <a:r>
              <a:rPr lang="ja-JP" altLang="en-US" sz="1108"/>
              <a:t>。社会学において、良く機能する集団のサイズは最大</a:t>
            </a:r>
            <a:r>
              <a:rPr lang="en-US" altLang="ja-JP" sz="1108" dirty="0"/>
              <a:t>150</a:t>
            </a:r>
            <a:r>
              <a:rPr lang="ja-JP" altLang="en-US" sz="1108"/>
              <a:t>人程度であるとされていることを踏まえる</a:t>
            </a:r>
            <a:r>
              <a:rPr lang="ja-JP" altLang="en-US" sz="1292"/>
              <a:t>。</a:t>
            </a:r>
            <a:endParaRPr lang="en-US" altLang="ja-JP" sz="1292" dirty="0"/>
          </a:p>
          <a:p>
            <a:r>
              <a:rPr kumimoji="1" lang="en-US" altLang="ja-JP" sz="1108" dirty="0"/>
              <a:t>【</a:t>
            </a:r>
            <a:r>
              <a:rPr kumimoji="1" lang="ja-JP" altLang="en-US" sz="1108"/>
              <a:t>クラスター内の結束</a:t>
            </a:r>
            <a:r>
              <a:rPr kumimoji="1" lang="en-US" altLang="ja-JP" sz="1108" dirty="0"/>
              <a:t> </a:t>
            </a:r>
            <a:r>
              <a:rPr kumimoji="1" lang="ja-JP" altLang="en-US" sz="1108"/>
              <a:t>を「意識的」に向上</a:t>
            </a:r>
            <a:r>
              <a:rPr kumimoji="1" lang="en-US" altLang="ja-JP" sz="1108" dirty="0"/>
              <a:t>】</a:t>
            </a:r>
          </a:p>
          <a:p>
            <a:r>
              <a:rPr kumimoji="1" lang="en-US" altLang="ja-JP" sz="1108" dirty="0"/>
              <a:t>	</a:t>
            </a:r>
            <a:r>
              <a:rPr kumimoji="1" lang="ja-JP" altLang="en-US" sz="1108"/>
              <a:t>●クラスター対抗の業績の質評価を実施</a:t>
            </a:r>
            <a:endParaRPr kumimoji="1" lang="en-US" altLang="ja-JP" sz="1108" dirty="0"/>
          </a:p>
          <a:p>
            <a:r>
              <a:rPr kumimoji="1" lang="en-US" altLang="ja-JP" sz="1108" dirty="0"/>
              <a:t>	</a:t>
            </a:r>
            <a:r>
              <a:rPr kumimoji="1" lang="ja-JP" altLang="en-US" sz="1108"/>
              <a:t>●クラスター対抗のスポーツ大会の開催</a:t>
            </a:r>
            <a:endParaRPr kumimoji="1" lang="en-US" altLang="ja-JP" sz="1108" b="1" dirty="0"/>
          </a:p>
          <a:p>
            <a:r>
              <a:rPr kumimoji="1" lang="en-US" altLang="ja-JP" sz="1108" dirty="0"/>
              <a:t>【</a:t>
            </a:r>
            <a:r>
              <a:rPr lang="ja-JP" altLang="en-US" sz="1108"/>
              <a:t>テニュアトラック</a:t>
            </a:r>
            <a:r>
              <a:rPr kumimoji="1" lang="en-US" altLang="ja-JP" sz="1108" dirty="0"/>
              <a:t>】</a:t>
            </a:r>
            <a:endParaRPr lang="en-US" altLang="ja-JP" sz="1108" dirty="0"/>
          </a:p>
          <a:p>
            <a:pPr marL="398779" indent="-422041"/>
            <a:r>
              <a:rPr kumimoji="1" lang="en-US" altLang="ja-JP" sz="1108" dirty="0"/>
              <a:t>	</a:t>
            </a:r>
            <a:r>
              <a:rPr kumimoji="1" lang="ja-JP" altLang="en-US" sz="1108"/>
              <a:t>●テニュアトラック助教をクラスターに含める。日常を共有する中での</a:t>
            </a:r>
            <a:r>
              <a:rPr kumimoji="1" lang="en-US" altLang="ja-JP" sz="1108" dirty="0"/>
              <a:t>"</a:t>
            </a:r>
            <a:r>
              <a:rPr kumimoji="1" lang="ja-JP" altLang="en-US" sz="1108"/>
              <a:t>深い審査</a:t>
            </a:r>
            <a:r>
              <a:rPr kumimoji="1" lang="en-US" altLang="ja-JP" sz="1108" dirty="0"/>
              <a:t>"</a:t>
            </a:r>
            <a:r>
              <a:rPr kumimoji="1" lang="ja-JP" altLang="en-US" sz="1108"/>
              <a:t>が可能</a:t>
            </a:r>
            <a:endParaRPr kumimoji="1" lang="en-US" altLang="ja-JP" sz="1108" dirty="0"/>
          </a:p>
          <a:p>
            <a:r>
              <a:rPr kumimoji="1" lang="en-US" altLang="ja-JP" sz="1108" dirty="0"/>
              <a:t>【</a:t>
            </a:r>
            <a:r>
              <a:rPr lang="ja-JP" altLang="en-US" sz="1108"/>
              <a:t>教育専任教員</a:t>
            </a:r>
            <a:r>
              <a:rPr kumimoji="1" lang="en-US" altLang="ja-JP" sz="1108" dirty="0"/>
              <a:t>】</a:t>
            </a:r>
            <a:endParaRPr lang="en-US" altLang="ja-JP" sz="1108" dirty="0"/>
          </a:p>
          <a:p>
            <a:pPr marL="398779"/>
            <a:r>
              <a:rPr kumimoji="1" lang="en-US" altLang="ja-JP" sz="1108" dirty="0"/>
              <a:t>	</a:t>
            </a:r>
            <a:r>
              <a:rPr kumimoji="1" lang="ja-JP" altLang="en-US" sz="1108"/>
              <a:t>●教育専任教員は、クラスター内の研究を守備範囲とするブレイン的役割を想定</a:t>
            </a:r>
            <a:endParaRPr kumimoji="1" lang="en-US" altLang="ja-JP" sz="1108" dirty="0"/>
          </a:p>
        </p:txBody>
      </p:sp>
      <p:sp>
        <p:nvSpPr>
          <p:cNvPr id="3" name="テキスト ボックス 2">
            <a:extLst>
              <a:ext uri="{FF2B5EF4-FFF2-40B4-BE49-F238E27FC236}">
                <a16:creationId xmlns:a16="http://schemas.microsoft.com/office/drawing/2014/main" id="{F06529C6-2BA6-07DF-AB5B-5ECD9E5DC2BD}"/>
              </a:ext>
            </a:extLst>
          </p:cNvPr>
          <p:cNvSpPr txBox="1"/>
          <p:nvPr/>
        </p:nvSpPr>
        <p:spPr>
          <a:xfrm>
            <a:off x="0" y="608303"/>
            <a:ext cx="4338138" cy="1484189"/>
          </a:xfrm>
          <a:prstGeom prst="rect">
            <a:avLst/>
          </a:prstGeom>
          <a:noFill/>
          <a:ln>
            <a:solidFill>
              <a:schemeClr val="accent1"/>
            </a:solidFill>
          </a:ln>
        </p:spPr>
        <p:txBody>
          <a:bodyPr wrap="square" rtlCol="0">
            <a:spAutoFit/>
          </a:bodyPr>
          <a:lstStyle/>
          <a:p>
            <a:r>
              <a:rPr lang="en-US" altLang="ja-JP" sz="1292" dirty="0">
                <a:solidFill>
                  <a:srgbClr val="FF0000"/>
                </a:solidFill>
              </a:rPr>
              <a:t>【</a:t>
            </a:r>
            <a:r>
              <a:rPr lang="ja-JP" altLang="en-US" sz="1292">
                <a:solidFill>
                  <a:srgbClr val="FF0000"/>
                </a:solidFill>
              </a:rPr>
              <a:t>ポイント</a:t>
            </a:r>
            <a:r>
              <a:rPr lang="en-US" altLang="ja-JP" sz="1292" dirty="0">
                <a:solidFill>
                  <a:srgbClr val="FF0000"/>
                </a:solidFill>
              </a:rPr>
              <a:t>】</a:t>
            </a:r>
          </a:p>
          <a:p>
            <a:r>
              <a:rPr lang="ja-JP" altLang="en-US" sz="1292">
                <a:solidFill>
                  <a:srgbClr val="FF0000"/>
                </a:solidFill>
              </a:rPr>
              <a:t>・</a:t>
            </a:r>
            <a:r>
              <a:rPr lang="en-US" altLang="ja-JP" sz="1292" dirty="0">
                <a:solidFill>
                  <a:srgbClr val="FF0000"/>
                </a:solidFill>
              </a:rPr>
              <a:t>150</a:t>
            </a:r>
            <a:r>
              <a:rPr lang="ja-JP" altLang="en-US" sz="1292">
                <a:solidFill>
                  <a:srgbClr val="FF0000"/>
                </a:solidFill>
              </a:rPr>
              <a:t>人以内程度の比較的多人数の集団をクラスターに。</a:t>
            </a:r>
            <a:endParaRPr lang="en-US" altLang="ja-JP" sz="1292" dirty="0">
              <a:solidFill>
                <a:srgbClr val="FF0000"/>
              </a:solidFill>
            </a:endParaRPr>
          </a:p>
          <a:p>
            <a:r>
              <a:rPr lang="ja-JP" altLang="en-US" sz="1292">
                <a:solidFill>
                  <a:srgbClr val="FF0000"/>
                </a:solidFill>
              </a:rPr>
              <a:t>・クラスター内の人員は日常生活を共有。</a:t>
            </a:r>
            <a:endParaRPr lang="en-US" altLang="ja-JP" sz="1292" dirty="0">
              <a:solidFill>
                <a:srgbClr val="FF0000"/>
              </a:solidFill>
            </a:endParaRPr>
          </a:p>
          <a:p>
            <a:r>
              <a:rPr lang="ja-JP" altLang="en-US" sz="1292">
                <a:solidFill>
                  <a:srgbClr val="FF0000"/>
                </a:solidFill>
              </a:rPr>
              <a:t>・クラスター内の利害共有を意識的に行う。</a:t>
            </a:r>
            <a:endParaRPr lang="en-US" altLang="ja-JP" sz="1292" dirty="0">
              <a:solidFill>
                <a:srgbClr val="FF0000"/>
              </a:solidFill>
            </a:endParaRPr>
          </a:p>
          <a:p>
            <a:r>
              <a:rPr lang="ja-JP" altLang="en-US" sz="1292">
                <a:solidFill>
                  <a:srgbClr val="FF0000"/>
                </a:solidFill>
              </a:rPr>
              <a:t>・研究支援体制を充実</a:t>
            </a:r>
            <a:endParaRPr lang="en-US" altLang="ja-JP" sz="1292" dirty="0">
              <a:solidFill>
                <a:srgbClr val="FF0000"/>
              </a:solidFill>
            </a:endParaRPr>
          </a:p>
          <a:p>
            <a:r>
              <a:rPr lang="ja-JP" altLang="en-US" sz="1292">
                <a:solidFill>
                  <a:srgbClr val="FF0000"/>
                </a:solidFill>
              </a:rPr>
              <a:t>・人材を分断せず、結合させる。</a:t>
            </a:r>
            <a:endParaRPr kumimoji="1" lang="ja-JP" altLang="en-US" sz="1292"/>
          </a:p>
        </p:txBody>
      </p:sp>
      <p:sp>
        <p:nvSpPr>
          <p:cNvPr id="5" name="テキスト ボックス 4">
            <a:extLst>
              <a:ext uri="{FF2B5EF4-FFF2-40B4-BE49-F238E27FC236}">
                <a16:creationId xmlns:a16="http://schemas.microsoft.com/office/drawing/2014/main" id="{9F46341E-6381-2888-FC1E-FE38B5957F2A}"/>
              </a:ext>
            </a:extLst>
          </p:cNvPr>
          <p:cNvSpPr txBox="1"/>
          <p:nvPr/>
        </p:nvSpPr>
        <p:spPr>
          <a:xfrm>
            <a:off x="4572000" y="5478488"/>
            <a:ext cx="4338138" cy="348109"/>
          </a:xfrm>
          <a:prstGeom prst="rect">
            <a:avLst/>
          </a:prstGeom>
          <a:solidFill>
            <a:schemeClr val="accent2">
              <a:lumMod val="60000"/>
              <a:lumOff val="40000"/>
            </a:schemeClr>
          </a:solidFill>
          <a:ln>
            <a:solidFill>
              <a:schemeClr val="accent1"/>
            </a:solidFill>
          </a:ln>
        </p:spPr>
        <p:txBody>
          <a:bodyPr wrap="square" rtlCol="0">
            <a:spAutoFit/>
          </a:bodyPr>
          <a:lstStyle/>
          <a:p>
            <a:r>
              <a:rPr kumimoji="1" lang="en-US" altLang="ja-JP" sz="1662" dirty="0">
                <a:solidFill>
                  <a:schemeClr val="bg1">
                    <a:lumMod val="95000"/>
                  </a:schemeClr>
                </a:solidFill>
              </a:rPr>
              <a:t>【</a:t>
            </a:r>
            <a:r>
              <a:rPr kumimoji="1" lang="ja-JP" altLang="en-US" sz="1662">
                <a:solidFill>
                  <a:schemeClr val="bg1">
                    <a:lumMod val="95000"/>
                  </a:schemeClr>
                </a:solidFill>
              </a:rPr>
              <a:t>若手支援</a:t>
            </a:r>
            <a:r>
              <a:rPr kumimoji="1" lang="en-US" altLang="ja-JP" sz="1662" dirty="0">
                <a:solidFill>
                  <a:schemeClr val="bg1">
                    <a:lumMod val="95000"/>
                  </a:schemeClr>
                </a:solidFill>
              </a:rPr>
              <a:t>】</a:t>
            </a:r>
          </a:p>
        </p:txBody>
      </p:sp>
      <p:sp>
        <p:nvSpPr>
          <p:cNvPr id="6" name="テキスト ボックス 5">
            <a:extLst>
              <a:ext uri="{FF2B5EF4-FFF2-40B4-BE49-F238E27FC236}">
                <a16:creationId xmlns:a16="http://schemas.microsoft.com/office/drawing/2014/main" id="{4AF8CC39-47EC-DF77-071A-3807F73B6212}"/>
              </a:ext>
            </a:extLst>
          </p:cNvPr>
          <p:cNvSpPr txBox="1"/>
          <p:nvPr/>
        </p:nvSpPr>
        <p:spPr>
          <a:xfrm>
            <a:off x="4572000" y="5819410"/>
            <a:ext cx="4338138" cy="774315"/>
          </a:xfrm>
          <a:prstGeom prst="rect">
            <a:avLst/>
          </a:prstGeom>
          <a:solidFill>
            <a:schemeClr val="bg1">
              <a:lumMod val="95000"/>
            </a:schemeClr>
          </a:solidFill>
          <a:ln>
            <a:solidFill>
              <a:schemeClr val="accent1"/>
            </a:solidFill>
          </a:ln>
        </p:spPr>
        <p:txBody>
          <a:bodyPr wrap="square" rtlCol="0">
            <a:spAutoFit/>
          </a:bodyPr>
          <a:lstStyle/>
          <a:p>
            <a:r>
              <a:rPr kumimoji="1" lang="ja-JP" altLang="en-US" sz="1108"/>
              <a:t>研究資金と場所だけ与えるのではなく「</a:t>
            </a:r>
            <a:r>
              <a:rPr kumimoji="1" lang="ja-JP" altLang="en-US" sz="1108" b="1" u="sng"/>
              <a:t>望ましい研究環境</a:t>
            </a:r>
            <a:r>
              <a:rPr kumimoji="1" lang="ja-JP" altLang="en-US" sz="1108"/>
              <a:t>を与える」。</a:t>
            </a:r>
            <a:r>
              <a:rPr kumimoji="1" lang="ja-JP" altLang="en-US" sz="1108" b="1" u="sng"/>
              <a:t>独立</a:t>
            </a:r>
            <a:r>
              <a:rPr kumimoji="1" lang="en-US" altLang="ja-JP" sz="1108" b="1" u="sng" dirty="0"/>
              <a:t>=</a:t>
            </a:r>
            <a:r>
              <a:rPr kumimoji="1" lang="ja-JP" altLang="en-US" sz="1108" b="1" u="sng"/>
              <a:t>望ましい研究環境ではない。</a:t>
            </a:r>
            <a:r>
              <a:rPr kumimoji="1" lang="ja-JP" altLang="en-US" sz="1108"/>
              <a:t>独立性を確保しつつ、多数の人材が協力し合うクラスター内で、</a:t>
            </a:r>
            <a:r>
              <a:rPr kumimoji="1" lang="ja-JP" altLang="en-US" sz="1108" b="1" u="sng">
                <a:solidFill>
                  <a:srgbClr val="FF0000"/>
                </a:solidFill>
              </a:rPr>
              <a:t>他の研究人材と建設的相互作用ができるように配慮</a:t>
            </a:r>
            <a:r>
              <a:rPr kumimoji="1" lang="ja-JP" altLang="en-US" sz="1108"/>
              <a:t>。</a:t>
            </a:r>
            <a:endParaRPr kumimoji="1" lang="en-US" altLang="ja-JP" sz="1108" dirty="0"/>
          </a:p>
        </p:txBody>
      </p:sp>
    </p:spTree>
    <p:extLst>
      <p:ext uri="{BB962C8B-B14F-4D97-AF65-F5344CB8AC3E}">
        <p14:creationId xmlns:p14="http://schemas.microsoft.com/office/powerpoint/2010/main" val="26762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F95F1-2A2E-1126-83DE-B70C3550CF2B}"/>
            </a:ext>
          </a:extLst>
        </p:cNvPr>
        <p:cNvGrpSpPr/>
        <p:nvPr/>
      </p:nvGrpSpPr>
      <p:grpSpPr>
        <a:xfrm>
          <a:off x="0" y="0"/>
          <a:ext cx="0" cy="0"/>
          <a:chOff x="0" y="0"/>
          <a:chExt cx="0" cy="0"/>
        </a:xfrm>
      </p:grpSpPr>
      <p:sp>
        <p:nvSpPr>
          <p:cNvPr id="143" name="1 つの角を切り取った四角形 142">
            <a:extLst>
              <a:ext uri="{FF2B5EF4-FFF2-40B4-BE49-F238E27FC236}">
                <a16:creationId xmlns:a16="http://schemas.microsoft.com/office/drawing/2014/main" id="{12CE20E7-7ADB-0450-A745-14B0E428B4CD}"/>
              </a:ext>
            </a:extLst>
          </p:cNvPr>
          <p:cNvSpPr/>
          <p:nvPr/>
        </p:nvSpPr>
        <p:spPr>
          <a:xfrm>
            <a:off x="0" y="5666972"/>
            <a:ext cx="2270257" cy="1191028"/>
          </a:xfrm>
          <a:prstGeom prst="snip1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フリーフォーム 114">
            <a:extLst>
              <a:ext uri="{FF2B5EF4-FFF2-40B4-BE49-F238E27FC236}">
                <a16:creationId xmlns:a16="http://schemas.microsoft.com/office/drawing/2014/main" id="{E10EE2F1-D17F-F0B8-7B6D-DF29FE7049A7}"/>
              </a:ext>
            </a:extLst>
          </p:cNvPr>
          <p:cNvSpPr/>
          <p:nvPr/>
        </p:nvSpPr>
        <p:spPr>
          <a:xfrm>
            <a:off x="2264883" y="1329344"/>
            <a:ext cx="4387434" cy="2664175"/>
          </a:xfrm>
          <a:custGeom>
            <a:avLst/>
            <a:gdLst>
              <a:gd name="connsiteX0" fmla="*/ 0 w 4219389"/>
              <a:gd name="connsiteY0" fmla="*/ 5976 h 2480235"/>
              <a:gd name="connsiteX1" fmla="*/ 1780989 w 4219389"/>
              <a:gd name="connsiteY1" fmla="*/ 0 h 2480235"/>
              <a:gd name="connsiteX2" fmla="*/ 4219389 w 4219389"/>
              <a:gd name="connsiteY2" fmla="*/ 460188 h 2480235"/>
              <a:gd name="connsiteX3" fmla="*/ 4219389 w 4219389"/>
              <a:gd name="connsiteY3" fmla="*/ 2480235 h 2480235"/>
              <a:gd name="connsiteX4" fmla="*/ 1978212 w 4219389"/>
              <a:gd name="connsiteY4" fmla="*/ 2468282 h 2480235"/>
              <a:gd name="connsiteX5" fmla="*/ 1553883 w 4219389"/>
              <a:gd name="connsiteY5" fmla="*/ 1255059 h 2480235"/>
              <a:gd name="connsiteX6" fmla="*/ 5977 w 4219389"/>
              <a:gd name="connsiteY6" fmla="*/ 1249082 h 2480235"/>
              <a:gd name="connsiteX7" fmla="*/ 0 w 4219389"/>
              <a:gd name="connsiteY7" fmla="*/ 5976 h 248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389" h="2480235">
                <a:moveTo>
                  <a:pt x="0" y="5976"/>
                </a:moveTo>
                <a:lnTo>
                  <a:pt x="1780989" y="0"/>
                </a:lnTo>
                <a:lnTo>
                  <a:pt x="4219389" y="460188"/>
                </a:lnTo>
                <a:lnTo>
                  <a:pt x="4219389" y="2480235"/>
                </a:lnTo>
                <a:lnTo>
                  <a:pt x="1978212" y="2468282"/>
                </a:lnTo>
                <a:lnTo>
                  <a:pt x="1553883" y="1255059"/>
                </a:lnTo>
                <a:lnTo>
                  <a:pt x="5977" y="1249082"/>
                </a:lnTo>
                <a:cubicBezTo>
                  <a:pt x="3985" y="834713"/>
                  <a:pt x="1992" y="420345"/>
                  <a:pt x="0" y="5976"/>
                </a:cubicBezTo>
                <a:close/>
              </a:path>
            </a:pathLst>
          </a:custGeom>
          <a:solidFill>
            <a:schemeClr val="accent2">
              <a:lumMod val="75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4" name="テキスト ボックス 33">
            <a:extLst>
              <a:ext uri="{FF2B5EF4-FFF2-40B4-BE49-F238E27FC236}">
                <a16:creationId xmlns:a16="http://schemas.microsoft.com/office/drawing/2014/main" id="{BA1E3235-CA63-1B30-E668-A3E8BF59055B}"/>
              </a:ext>
            </a:extLst>
          </p:cNvPr>
          <p:cNvSpPr txBox="1"/>
          <p:nvPr/>
        </p:nvSpPr>
        <p:spPr>
          <a:xfrm>
            <a:off x="2372157" y="2253710"/>
            <a:ext cx="1550424"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アイデア破棄</a:t>
            </a:r>
          </a:p>
        </p:txBody>
      </p:sp>
      <p:sp>
        <p:nvSpPr>
          <p:cNvPr id="35" name="テキスト ボックス 34">
            <a:extLst>
              <a:ext uri="{FF2B5EF4-FFF2-40B4-BE49-F238E27FC236}">
                <a16:creationId xmlns:a16="http://schemas.microsoft.com/office/drawing/2014/main" id="{6EEF18CB-23EE-5CBF-FC45-FCE9345EA733}"/>
              </a:ext>
            </a:extLst>
          </p:cNvPr>
          <p:cNvSpPr txBox="1"/>
          <p:nvPr/>
        </p:nvSpPr>
        <p:spPr>
          <a:xfrm>
            <a:off x="4782350" y="2650366"/>
            <a:ext cx="1800493"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研究の本格実施</a:t>
            </a:r>
          </a:p>
        </p:txBody>
      </p:sp>
      <p:sp>
        <p:nvSpPr>
          <p:cNvPr id="38" name="テキスト ボックス 37">
            <a:extLst>
              <a:ext uri="{FF2B5EF4-FFF2-40B4-BE49-F238E27FC236}">
                <a16:creationId xmlns:a16="http://schemas.microsoft.com/office/drawing/2014/main" id="{E256EE47-EF7C-EFD2-6338-1AC2E65CEFCA}"/>
              </a:ext>
            </a:extLst>
          </p:cNvPr>
          <p:cNvSpPr txBox="1"/>
          <p:nvPr/>
        </p:nvSpPr>
        <p:spPr>
          <a:xfrm>
            <a:off x="4320685" y="3494273"/>
            <a:ext cx="2262158"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研究発表・社会実装</a:t>
            </a:r>
          </a:p>
        </p:txBody>
      </p:sp>
      <p:sp>
        <p:nvSpPr>
          <p:cNvPr id="43" name="U ターン矢印 42">
            <a:extLst>
              <a:ext uri="{FF2B5EF4-FFF2-40B4-BE49-F238E27FC236}">
                <a16:creationId xmlns:a16="http://schemas.microsoft.com/office/drawing/2014/main" id="{5E8FCE7A-F8E5-5E0B-ADFF-9F420EB14F92}"/>
              </a:ext>
            </a:extLst>
          </p:cNvPr>
          <p:cNvSpPr/>
          <p:nvPr/>
        </p:nvSpPr>
        <p:spPr>
          <a:xfrm rot="16200000" flipH="1" flipV="1">
            <a:off x="3550021" y="1631701"/>
            <a:ext cx="1115394" cy="858789"/>
          </a:xfrm>
          <a:prstGeom prst="uturnArrow">
            <a:avLst>
              <a:gd name="adj1" fmla="val 19166"/>
              <a:gd name="adj2" fmla="val 25000"/>
              <a:gd name="adj3" fmla="val 25000"/>
              <a:gd name="adj4" fmla="val 45209"/>
              <a:gd name="adj5" fmla="val 75000"/>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Hiragino Kaku Gothic Pro W3" panose="020B0300000000000000" pitchFamily="34" charset="-128"/>
              <a:ea typeface="Hiragino Kaku Gothic Pro W3" panose="020B0300000000000000" pitchFamily="34" charset="-128"/>
            </a:endParaRPr>
          </a:p>
        </p:txBody>
      </p:sp>
      <p:sp>
        <p:nvSpPr>
          <p:cNvPr id="44" name="下矢印 43">
            <a:extLst>
              <a:ext uri="{FF2B5EF4-FFF2-40B4-BE49-F238E27FC236}">
                <a16:creationId xmlns:a16="http://schemas.microsoft.com/office/drawing/2014/main" id="{378E9AB1-3C26-DDEE-6783-F0030A458FBB}"/>
              </a:ext>
            </a:extLst>
          </p:cNvPr>
          <p:cNvSpPr/>
          <p:nvPr/>
        </p:nvSpPr>
        <p:spPr>
          <a:xfrm>
            <a:off x="5245918" y="2238038"/>
            <a:ext cx="665871" cy="379209"/>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45" name="下矢印 44">
            <a:extLst>
              <a:ext uri="{FF2B5EF4-FFF2-40B4-BE49-F238E27FC236}">
                <a16:creationId xmlns:a16="http://schemas.microsoft.com/office/drawing/2014/main" id="{AB1A1109-6F64-3ADD-E728-F1541E0EE103}"/>
              </a:ext>
            </a:extLst>
          </p:cNvPr>
          <p:cNvSpPr/>
          <p:nvPr/>
        </p:nvSpPr>
        <p:spPr>
          <a:xfrm>
            <a:off x="5258425" y="3056290"/>
            <a:ext cx="665871" cy="379209"/>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48" name="下矢印 47">
            <a:extLst>
              <a:ext uri="{FF2B5EF4-FFF2-40B4-BE49-F238E27FC236}">
                <a16:creationId xmlns:a16="http://schemas.microsoft.com/office/drawing/2014/main" id="{6A2F3C56-51B5-7D98-37F9-E9232A741FE1}"/>
              </a:ext>
            </a:extLst>
          </p:cNvPr>
          <p:cNvSpPr/>
          <p:nvPr/>
        </p:nvSpPr>
        <p:spPr>
          <a:xfrm>
            <a:off x="2816870" y="1760344"/>
            <a:ext cx="641163" cy="503250"/>
          </a:xfrm>
          <a:prstGeom prst="downArrow">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nvGrpSpPr>
          <p:cNvPr id="55" name="グループ化 54">
            <a:extLst>
              <a:ext uri="{FF2B5EF4-FFF2-40B4-BE49-F238E27FC236}">
                <a16:creationId xmlns:a16="http://schemas.microsoft.com/office/drawing/2014/main" id="{91C64758-B941-7937-2165-80CF3608AD56}"/>
              </a:ext>
            </a:extLst>
          </p:cNvPr>
          <p:cNvGrpSpPr/>
          <p:nvPr/>
        </p:nvGrpSpPr>
        <p:grpSpPr>
          <a:xfrm>
            <a:off x="102898" y="5748978"/>
            <a:ext cx="256504" cy="428721"/>
            <a:chOff x="8923271" y="1125659"/>
            <a:chExt cx="691483" cy="1155747"/>
          </a:xfrm>
          <a:noFill/>
        </p:grpSpPr>
        <p:sp>
          <p:nvSpPr>
            <p:cNvPr id="56" name="フローチャート: 論理積ゲート 55">
              <a:extLst>
                <a:ext uri="{FF2B5EF4-FFF2-40B4-BE49-F238E27FC236}">
                  <a16:creationId xmlns:a16="http://schemas.microsoft.com/office/drawing/2014/main" id="{429D6086-25DD-CADB-0B8B-6C974FB03512}"/>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7" name="円/楕円 56">
              <a:extLst>
                <a:ext uri="{FF2B5EF4-FFF2-40B4-BE49-F238E27FC236}">
                  <a16:creationId xmlns:a16="http://schemas.microsoft.com/office/drawing/2014/main" id="{D1596D5A-A4ED-6585-B34B-F5E33D2FEC1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58" name="グループ化 57">
            <a:extLst>
              <a:ext uri="{FF2B5EF4-FFF2-40B4-BE49-F238E27FC236}">
                <a16:creationId xmlns:a16="http://schemas.microsoft.com/office/drawing/2014/main" id="{E302984B-B89A-8DDB-2237-890888A3046D}"/>
              </a:ext>
            </a:extLst>
          </p:cNvPr>
          <p:cNvGrpSpPr/>
          <p:nvPr/>
        </p:nvGrpSpPr>
        <p:grpSpPr>
          <a:xfrm>
            <a:off x="137853" y="6219101"/>
            <a:ext cx="256504" cy="428721"/>
            <a:chOff x="8923271" y="1125659"/>
            <a:chExt cx="691483" cy="1155747"/>
          </a:xfrm>
          <a:noFill/>
        </p:grpSpPr>
        <p:sp>
          <p:nvSpPr>
            <p:cNvPr id="59" name="フローチャート: 論理積ゲート 58">
              <a:extLst>
                <a:ext uri="{FF2B5EF4-FFF2-40B4-BE49-F238E27FC236}">
                  <a16:creationId xmlns:a16="http://schemas.microsoft.com/office/drawing/2014/main" id="{3DE122C7-0303-7F53-0B64-63B3F9AEFF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60" name="円/楕円 59">
              <a:extLst>
                <a:ext uri="{FF2B5EF4-FFF2-40B4-BE49-F238E27FC236}">
                  <a16:creationId xmlns:a16="http://schemas.microsoft.com/office/drawing/2014/main" id="{10137FFF-9092-4055-FF98-1DDB9128331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61" name="グループ化 60">
            <a:extLst>
              <a:ext uri="{FF2B5EF4-FFF2-40B4-BE49-F238E27FC236}">
                <a16:creationId xmlns:a16="http://schemas.microsoft.com/office/drawing/2014/main" id="{200EEFBA-098D-CE67-0032-97E95DE4CC4D}"/>
              </a:ext>
            </a:extLst>
          </p:cNvPr>
          <p:cNvGrpSpPr/>
          <p:nvPr/>
        </p:nvGrpSpPr>
        <p:grpSpPr>
          <a:xfrm>
            <a:off x="402635" y="5955176"/>
            <a:ext cx="256504" cy="428721"/>
            <a:chOff x="8923271" y="1125659"/>
            <a:chExt cx="691483" cy="1155747"/>
          </a:xfrm>
          <a:noFill/>
        </p:grpSpPr>
        <p:sp>
          <p:nvSpPr>
            <p:cNvPr id="62" name="フローチャート: 論理積ゲート 61">
              <a:extLst>
                <a:ext uri="{FF2B5EF4-FFF2-40B4-BE49-F238E27FC236}">
                  <a16:creationId xmlns:a16="http://schemas.microsoft.com/office/drawing/2014/main" id="{AB7FDD46-46A3-A136-B137-5A865FCE596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63" name="円/楕円 62">
              <a:extLst>
                <a:ext uri="{FF2B5EF4-FFF2-40B4-BE49-F238E27FC236}">
                  <a16:creationId xmlns:a16="http://schemas.microsoft.com/office/drawing/2014/main" id="{E3C9A552-2CD5-8CFE-1399-B0E5072D0C6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grpSp>
        <p:nvGrpSpPr>
          <p:cNvPr id="16" name="グループ化 15">
            <a:extLst>
              <a:ext uri="{FF2B5EF4-FFF2-40B4-BE49-F238E27FC236}">
                <a16:creationId xmlns:a16="http://schemas.microsoft.com/office/drawing/2014/main" id="{BB171D76-13B8-B62B-C871-3560B5C23BAA}"/>
              </a:ext>
            </a:extLst>
          </p:cNvPr>
          <p:cNvGrpSpPr/>
          <p:nvPr/>
        </p:nvGrpSpPr>
        <p:grpSpPr>
          <a:xfrm>
            <a:off x="1728768" y="6122670"/>
            <a:ext cx="256504" cy="428721"/>
            <a:chOff x="2046579" y="5766383"/>
            <a:chExt cx="256504" cy="428721"/>
          </a:xfrm>
        </p:grpSpPr>
        <p:grpSp>
          <p:nvGrpSpPr>
            <p:cNvPr id="13" name="グループ化 12">
              <a:extLst>
                <a:ext uri="{FF2B5EF4-FFF2-40B4-BE49-F238E27FC236}">
                  <a16:creationId xmlns:a16="http://schemas.microsoft.com/office/drawing/2014/main" id="{8B13ABC6-FE54-2555-3485-AC16EFA18BB2}"/>
                </a:ext>
              </a:extLst>
            </p:cNvPr>
            <p:cNvGrpSpPr/>
            <p:nvPr/>
          </p:nvGrpSpPr>
          <p:grpSpPr>
            <a:xfrm>
              <a:off x="2046579" y="5766383"/>
              <a:ext cx="256504" cy="428721"/>
              <a:chOff x="8923271" y="1125659"/>
              <a:chExt cx="691483" cy="1155747"/>
            </a:xfrm>
            <a:solidFill>
              <a:schemeClr val="tx2">
                <a:lumMod val="10000"/>
                <a:lumOff val="90000"/>
              </a:schemeClr>
            </a:solidFill>
          </p:grpSpPr>
          <p:sp>
            <p:nvSpPr>
              <p:cNvPr id="14" name="フローチャート: 論理積ゲート 13">
                <a:extLst>
                  <a:ext uri="{FF2B5EF4-FFF2-40B4-BE49-F238E27FC236}">
                    <a16:creationId xmlns:a16="http://schemas.microsoft.com/office/drawing/2014/main" id="{22E2CC0A-52CF-B04C-1BB0-EE4AD2CCE814}"/>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15" name="円/楕円 14">
                <a:extLst>
                  <a:ext uri="{FF2B5EF4-FFF2-40B4-BE49-F238E27FC236}">
                    <a16:creationId xmlns:a16="http://schemas.microsoft.com/office/drawing/2014/main" id="{32E299D5-121C-49DC-93DA-ECFA00B9F7D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7" name="星 5 66">
              <a:extLst>
                <a:ext uri="{FF2B5EF4-FFF2-40B4-BE49-F238E27FC236}">
                  <a16:creationId xmlns:a16="http://schemas.microsoft.com/office/drawing/2014/main" id="{B07C038A-1A16-748F-0B78-B088E6FC68A1}"/>
                </a:ext>
              </a:extLst>
            </p:cNvPr>
            <p:cNvSpPr/>
            <p:nvPr/>
          </p:nvSpPr>
          <p:spPr>
            <a:xfrm>
              <a:off x="2152112" y="598102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3" name="グループ化 2">
            <a:extLst>
              <a:ext uri="{FF2B5EF4-FFF2-40B4-BE49-F238E27FC236}">
                <a16:creationId xmlns:a16="http://schemas.microsoft.com/office/drawing/2014/main" id="{17AECC1C-D135-884C-4DEC-E6250279D5C3}"/>
              </a:ext>
            </a:extLst>
          </p:cNvPr>
          <p:cNvGrpSpPr/>
          <p:nvPr/>
        </p:nvGrpSpPr>
        <p:grpSpPr>
          <a:xfrm>
            <a:off x="1491218" y="5796539"/>
            <a:ext cx="256504" cy="428721"/>
            <a:chOff x="1684412" y="5815011"/>
            <a:chExt cx="256504" cy="428721"/>
          </a:xfrm>
        </p:grpSpPr>
        <p:grpSp>
          <p:nvGrpSpPr>
            <p:cNvPr id="49" name="グループ化 48">
              <a:extLst>
                <a:ext uri="{FF2B5EF4-FFF2-40B4-BE49-F238E27FC236}">
                  <a16:creationId xmlns:a16="http://schemas.microsoft.com/office/drawing/2014/main" id="{B45C3CBF-FAA2-1E6A-917C-10390EE8734A}"/>
                </a:ext>
              </a:extLst>
            </p:cNvPr>
            <p:cNvGrpSpPr/>
            <p:nvPr/>
          </p:nvGrpSpPr>
          <p:grpSpPr>
            <a:xfrm>
              <a:off x="1684412" y="5815011"/>
              <a:ext cx="256504" cy="428721"/>
              <a:chOff x="8923271" y="1125659"/>
              <a:chExt cx="691483" cy="1155747"/>
            </a:xfrm>
            <a:solidFill>
              <a:schemeClr val="tx2">
                <a:lumMod val="50000"/>
                <a:lumOff val="50000"/>
              </a:schemeClr>
            </a:solidFill>
          </p:grpSpPr>
          <p:sp>
            <p:nvSpPr>
              <p:cNvPr id="50" name="フローチャート: 論理積ゲート 49">
                <a:extLst>
                  <a:ext uri="{FF2B5EF4-FFF2-40B4-BE49-F238E27FC236}">
                    <a16:creationId xmlns:a16="http://schemas.microsoft.com/office/drawing/2014/main" id="{878395B5-A7C8-D513-3B6B-6CB7C817D1EB}"/>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1" name="円/楕円 50">
                <a:extLst>
                  <a:ext uri="{FF2B5EF4-FFF2-40B4-BE49-F238E27FC236}">
                    <a16:creationId xmlns:a16="http://schemas.microsoft.com/office/drawing/2014/main" id="{2CB7F3AC-46DD-E244-CF20-0D027243CA0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8" name="星 5 67">
              <a:extLst>
                <a:ext uri="{FF2B5EF4-FFF2-40B4-BE49-F238E27FC236}">
                  <a16:creationId xmlns:a16="http://schemas.microsoft.com/office/drawing/2014/main" id="{BC9EF40C-2BC6-D9D8-D343-99CDEAFDAA0A}"/>
                </a:ext>
              </a:extLst>
            </p:cNvPr>
            <p:cNvSpPr/>
            <p:nvPr/>
          </p:nvSpPr>
          <p:spPr>
            <a:xfrm>
              <a:off x="1788397" y="6022586"/>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 name="グループ化 1">
            <a:extLst>
              <a:ext uri="{FF2B5EF4-FFF2-40B4-BE49-F238E27FC236}">
                <a16:creationId xmlns:a16="http://schemas.microsoft.com/office/drawing/2014/main" id="{A92E39D8-C939-9FBF-896F-1D48D86D8179}"/>
              </a:ext>
            </a:extLst>
          </p:cNvPr>
          <p:cNvGrpSpPr/>
          <p:nvPr/>
        </p:nvGrpSpPr>
        <p:grpSpPr>
          <a:xfrm>
            <a:off x="1341216" y="6223497"/>
            <a:ext cx="256504" cy="428721"/>
            <a:chOff x="1371764" y="5768163"/>
            <a:chExt cx="256504" cy="428721"/>
          </a:xfrm>
        </p:grpSpPr>
        <p:grpSp>
          <p:nvGrpSpPr>
            <p:cNvPr id="52" name="グループ化 51">
              <a:extLst>
                <a:ext uri="{FF2B5EF4-FFF2-40B4-BE49-F238E27FC236}">
                  <a16:creationId xmlns:a16="http://schemas.microsoft.com/office/drawing/2014/main" id="{04342615-7757-2DD9-F4CE-0C14D54045AE}"/>
                </a:ext>
              </a:extLst>
            </p:cNvPr>
            <p:cNvGrpSpPr/>
            <p:nvPr/>
          </p:nvGrpSpPr>
          <p:grpSpPr>
            <a:xfrm>
              <a:off x="1371764" y="5768163"/>
              <a:ext cx="256504" cy="428721"/>
              <a:chOff x="8923271" y="1125659"/>
              <a:chExt cx="691483" cy="1155747"/>
            </a:xfrm>
            <a:solidFill>
              <a:schemeClr val="accent1">
                <a:lumMod val="20000"/>
                <a:lumOff val="80000"/>
              </a:schemeClr>
            </a:solidFill>
          </p:grpSpPr>
          <p:sp>
            <p:nvSpPr>
              <p:cNvPr id="53" name="フローチャート: 論理積ゲート 52">
                <a:extLst>
                  <a:ext uri="{FF2B5EF4-FFF2-40B4-BE49-F238E27FC236}">
                    <a16:creationId xmlns:a16="http://schemas.microsoft.com/office/drawing/2014/main" id="{1FB7F5D2-DDFF-CB3D-21F1-F152050EF8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sp>
            <p:nvSpPr>
              <p:cNvPr id="54" name="円/楕円 53">
                <a:extLst>
                  <a:ext uri="{FF2B5EF4-FFF2-40B4-BE49-F238E27FC236}">
                    <a16:creationId xmlns:a16="http://schemas.microsoft.com/office/drawing/2014/main" id="{6F0DA7DC-0982-9D66-B221-8B054306F37B}"/>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highlight>
                    <a:srgbClr val="C0C0C0"/>
                  </a:highlight>
                  <a:latin typeface="Hiragino Kaku Gothic Pro W3" panose="020B0300000000000000" pitchFamily="34" charset="-128"/>
                  <a:ea typeface="Hiragino Kaku Gothic Pro W3" panose="020B0300000000000000" pitchFamily="34" charset="-128"/>
                </a:endParaRPr>
              </a:p>
            </p:txBody>
          </p:sp>
        </p:grpSp>
        <p:sp>
          <p:nvSpPr>
            <p:cNvPr id="69" name="星 5 68">
              <a:extLst>
                <a:ext uri="{FF2B5EF4-FFF2-40B4-BE49-F238E27FC236}">
                  <a16:creationId xmlns:a16="http://schemas.microsoft.com/office/drawing/2014/main" id="{EBFC895D-3C72-A8E8-9671-7522F21C77DB}"/>
                </a:ext>
              </a:extLst>
            </p:cNvPr>
            <p:cNvSpPr/>
            <p:nvPr/>
          </p:nvSpPr>
          <p:spPr>
            <a:xfrm>
              <a:off x="1472259" y="595944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65" name="グループ化 164">
            <a:extLst>
              <a:ext uri="{FF2B5EF4-FFF2-40B4-BE49-F238E27FC236}">
                <a16:creationId xmlns:a16="http://schemas.microsoft.com/office/drawing/2014/main" id="{F2F95DE2-0CB9-FEEC-F458-5F0451799A90}"/>
              </a:ext>
            </a:extLst>
          </p:cNvPr>
          <p:cNvGrpSpPr/>
          <p:nvPr/>
        </p:nvGrpSpPr>
        <p:grpSpPr>
          <a:xfrm>
            <a:off x="4532320" y="4474184"/>
            <a:ext cx="256504" cy="428721"/>
            <a:chOff x="2968561" y="5532597"/>
            <a:chExt cx="256504" cy="428721"/>
          </a:xfrm>
        </p:grpSpPr>
        <p:grpSp>
          <p:nvGrpSpPr>
            <p:cNvPr id="7" name="グループ化 6">
              <a:extLst>
                <a:ext uri="{FF2B5EF4-FFF2-40B4-BE49-F238E27FC236}">
                  <a16:creationId xmlns:a16="http://schemas.microsoft.com/office/drawing/2014/main" id="{8F3613D0-13D5-4C09-1A3C-A25944FFF751}"/>
                </a:ext>
              </a:extLst>
            </p:cNvPr>
            <p:cNvGrpSpPr/>
            <p:nvPr/>
          </p:nvGrpSpPr>
          <p:grpSpPr>
            <a:xfrm>
              <a:off x="2968561" y="5532597"/>
              <a:ext cx="256504" cy="428721"/>
              <a:chOff x="8923271" y="1125659"/>
              <a:chExt cx="691483" cy="1155747"/>
            </a:xfrm>
            <a:solidFill>
              <a:srgbClr val="002060"/>
            </a:solidFill>
          </p:grpSpPr>
          <p:sp>
            <p:nvSpPr>
              <p:cNvPr id="8" name="フローチャート: 論理積ゲート 7">
                <a:extLst>
                  <a:ext uri="{FF2B5EF4-FFF2-40B4-BE49-F238E27FC236}">
                    <a16:creationId xmlns:a16="http://schemas.microsoft.com/office/drawing/2014/main" id="{F22D47F4-08C0-E690-9967-A87142166D5B}"/>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9" name="円/楕円 8">
                <a:extLst>
                  <a:ext uri="{FF2B5EF4-FFF2-40B4-BE49-F238E27FC236}">
                    <a16:creationId xmlns:a16="http://schemas.microsoft.com/office/drawing/2014/main" id="{9AFF1514-A69B-9BB6-AFA2-BC6F66F7531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72" name="星 5 71">
              <a:extLst>
                <a:ext uri="{FF2B5EF4-FFF2-40B4-BE49-F238E27FC236}">
                  <a16:creationId xmlns:a16="http://schemas.microsoft.com/office/drawing/2014/main" id="{B114D13D-16A3-4A90-5EDB-5DDCD70639A9}"/>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99" name="テキスト ボックス 98">
            <a:extLst>
              <a:ext uri="{FF2B5EF4-FFF2-40B4-BE49-F238E27FC236}">
                <a16:creationId xmlns:a16="http://schemas.microsoft.com/office/drawing/2014/main" id="{06CA8110-FA1E-40EA-F3FE-274DB881F5A7}"/>
              </a:ext>
            </a:extLst>
          </p:cNvPr>
          <p:cNvSpPr txBox="1"/>
          <p:nvPr/>
        </p:nvSpPr>
        <p:spPr>
          <a:xfrm>
            <a:off x="6752575" y="1780182"/>
            <a:ext cx="2352661"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・共通機器の充実とアクセス向上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・オペレーターの充実と利害共有・インセンティブ設計</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01" name="テキスト ボックス 100">
            <a:extLst>
              <a:ext uri="{FF2B5EF4-FFF2-40B4-BE49-F238E27FC236}">
                <a16:creationId xmlns:a16="http://schemas.microsoft.com/office/drawing/2014/main" id="{A642481D-A8BA-0004-57A0-B82FFB43AF45}"/>
              </a:ext>
            </a:extLst>
          </p:cNvPr>
          <p:cNvSpPr txBox="1"/>
          <p:nvPr/>
        </p:nvSpPr>
        <p:spPr>
          <a:xfrm>
            <a:off x="-2673" y="4073859"/>
            <a:ext cx="2830554" cy="861774"/>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 </a:t>
            </a:r>
            <a:r>
              <a:rPr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科学的素養の普及による学びの高度化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B.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価値多様性向上プログラムの実施</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D.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研究成果の質の評価</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(HQA</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法</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・学内利害共有促進</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37" name="テキスト ボックス 36">
            <a:extLst>
              <a:ext uri="{FF2B5EF4-FFF2-40B4-BE49-F238E27FC236}">
                <a16:creationId xmlns:a16="http://schemas.microsoft.com/office/drawing/2014/main" id="{D9DDB45A-C5FC-47F4-8B16-BB907794CDD4}"/>
              </a:ext>
            </a:extLst>
          </p:cNvPr>
          <p:cNvSpPr txBox="1"/>
          <p:nvPr/>
        </p:nvSpPr>
        <p:spPr>
          <a:xfrm>
            <a:off x="4089853" y="1827287"/>
            <a:ext cx="2492990" cy="369332"/>
          </a:xfrm>
          <a:prstGeom prst="rect">
            <a:avLst/>
          </a:prstGeom>
          <a:solidFill>
            <a:srgbClr val="0411FB"/>
          </a:solidFill>
        </p:spPr>
        <p:txBody>
          <a:bodyPr wrap="non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r>
              <a:rPr lang="ja-JP" altLang="en-US"/>
              <a:t>研究の初期トライアル</a:t>
            </a:r>
          </a:p>
        </p:txBody>
      </p:sp>
      <p:sp>
        <p:nvSpPr>
          <p:cNvPr id="104" name="テキスト ボックス 103">
            <a:extLst>
              <a:ext uri="{FF2B5EF4-FFF2-40B4-BE49-F238E27FC236}">
                <a16:creationId xmlns:a16="http://schemas.microsoft.com/office/drawing/2014/main" id="{D8F62A79-508C-D3A7-A21A-218BE2C3488C}"/>
              </a:ext>
            </a:extLst>
          </p:cNvPr>
          <p:cNvSpPr txBox="1"/>
          <p:nvPr/>
        </p:nvSpPr>
        <p:spPr>
          <a:xfrm>
            <a:off x="2260256" y="1041745"/>
            <a:ext cx="1840568" cy="246221"/>
          </a:xfrm>
          <a:prstGeom prst="rect">
            <a:avLst/>
          </a:prstGeom>
          <a:solidFill>
            <a:srgbClr val="00B050"/>
          </a:solidFill>
          <a:ln w="19050">
            <a:noFill/>
          </a:ln>
        </p:spPr>
        <p:txBody>
          <a:bodyPr wrap="non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3.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アイデアを得やすい環境</a:t>
            </a:r>
          </a:p>
        </p:txBody>
      </p:sp>
      <p:sp>
        <p:nvSpPr>
          <p:cNvPr id="105" name="テキスト ボックス 104">
            <a:extLst>
              <a:ext uri="{FF2B5EF4-FFF2-40B4-BE49-F238E27FC236}">
                <a16:creationId xmlns:a16="http://schemas.microsoft.com/office/drawing/2014/main" id="{C63A2C5A-89CF-4908-A47A-C91E90B4B740}"/>
              </a:ext>
            </a:extLst>
          </p:cNvPr>
          <p:cNvSpPr txBox="1"/>
          <p:nvPr/>
        </p:nvSpPr>
        <p:spPr>
          <a:xfrm>
            <a:off x="1322860" y="1804196"/>
            <a:ext cx="1424248" cy="400110"/>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4.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アイデアの破棄が起こりやすい環境</a:t>
            </a:r>
          </a:p>
        </p:txBody>
      </p:sp>
      <p:sp>
        <p:nvSpPr>
          <p:cNvPr id="107" name="テキスト ボックス 106">
            <a:extLst>
              <a:ext uri="{FF2B5EF4-FFF2-40B4-BE49-F238E27FC236}">
                <a16:creationId xmlns:a16="http://schemas.microsoft.com/office/drawing/2014/main" id="{8CD45E91-CD2C-167C-0EB9-8AE4446FE727}"/>
              </a:ext>
            </a:extLst>
          </p:cNvPr>
          <p:cNvSpPr txBox="1"/>
          <p:nvPr/>
        </p:nvSpPr>
        <p:spPr>
          <a:xfrm>
            <a:off x="6607460" y="2388771"/>
            <a:ext cx="2564160"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6.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研究の本格実施がしやすい環境</a:t>
            </a:r>
          </a:p>
        </p:txBody>
      </p:sp>
      <p:sp>
        <p:nvSpPr>
          <p:cNvPr id="109" name="テキスト ボックス 108">
            <a:extLst>
              <a:ext uri="{FF2B5EF4-FFF2-40B4-BE49-F238E27FC236}">
                <a16:creationId xmlns:a16="http://schemas.microsoft.com/office/drawing/2014/main" id="{BF7110B8-2AFA-4E9D-A49F-368F1E66D713}"/>
              </a:ext>
            </a:extLst>
          </p:cNvPr>
          <p:cNvSpPr txBox="1"/>
          <p:nvPr/>
        </p:nvSpPr>
        <p:spPr>
          <a:xfrm>
            <a:off x="3596" y="2561314"/>
            <a:ext cx="946093" cy="307777"/>
          </a:xfrm>
          <a:prstGeom prst="rect">
            <a:avLst/>
          </a:prstGeom>
          <a:solidFill>
            <a:srgbClr val="FF0000"/>
          </a:solidFill>
          <a:ln>
            <a:noFill/>
          </a:ln>
        </p:spPr>
        <p:txBody>
          <a:bodyPr wrap="none" rtlCol="0">
            <a:spAutoFit/>
          </a:bodyPr>
          <a:lstStyle/>
          <a:p>
            <a:r>
              <a:rPr kumimoji="1" lang="ja-JP" altLang="en-US" sz="1400">
                <a:solidFill>
                  <a:schemeClr val="bg1"/>
                </a:solidFill>
                <a:latin typeface="Hiragino Kaku Gothic Pro W3" panose="020B0300000000000000" pitchFamily="34" charset="-128"/>
                <a:ea typeface="Hiragino Kaku Gothic Pro W3" panose="020B0300000000000000" pitchFamily="34" charset="-128"/>
              </a:rPr>
              <a:t>やること</a:t>
            </a:r>
            <a:r>
              <a:rPr kumimoji="1" lang="en-US" altLang="ja-JP" sz="1400" dirty="0">
                <a:solidFill>
                  <a:schemeClr val="bg1"/>
                </a:solidFill>
                <a:latin typeface="Hiragino Kaku Gothic Pro W3" panose="020B0300000000000000" pitchFamily="34" charset="-128"/>
                <a:ea typeface="Hiragino Kaku Gothic Pro W3" panose="020B0300000000000000" pitchFamily="34" charset="-128"/>
              </a:rPr>
              <a:t>:</a:t>
            </a:r>
            <a:endParaRPr kumimoji="1" lang="ja-JP" altLang="en-US" sz="1400">
              <a:solidFill>
                <a:schemeClr val="bg1"/>
              </a:solidFill>
              <a:latin typeface="Hiragino Kaku Gothic Pro W3" panose="020B0300000000000000" pitchFamily="34" charset="-128"/>
              <a:ea typeface="Hiragino Kaku Gothic Pro W3" panose="020B0300000000000000" pitchFamily="34" charset="-128"/>
            </a:endParaRPr>
          </a:p>
        </p:txBody>
      </p:sp>
      <p:sp>
        <p:nvSpPr>
          <p:cNvPr id="110" name="テキスト ボックス 109">
            <a:extLst>
              <a:ext uri="{FF2B5EF4-FFF2-40B4-BE49-F238E27FC236}">
                <a16:creationId xmlns:a16="http://schemas.microsoft.com/office/drawing/2014/main" id="{A7D93408-0021-4F27-D72D-D634D50E479F}"/>
              </a:ext>
            </a:extLst>
          </p:cNvPr>
          <p:cNvSpPr txBox="1"/>
          <p:nvPr/>
        </p:nvSpPr>
        <p:spPr>
          <a:xfrm>
            <a:off x="0" y="3818624"/>
            <a:ext cx="2816421" cy="255235"/>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1.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意欲が向上・維持されやすい環境</a:t>
            </a:r>
          </a:p>
        </p:txBody>
      </p:sp>
      <p:sp>
        <p:nvSpPr>
          <p:cNvPr id="65" name="テキスト ボックス 64">
            <a:extLst>
              <a:ext uri="{FF2B5EF4-FFF2-40B4-BE49-F238E27FC236}">
                <a16:creationId xmlns:a16="http://schemas.microsoft.com/office/drawing/2014/main" id="{6248817C-9775-1C53-B2C7-E913E3E236BE}"/>
              </a:ext>
            </a:extLst>
          </p:cNvPr>
          <p:cNvSpPr txBox="1"/>
          <p:nvPr/>
        </p:nvSpPr>
        <p:spPr>
          <a:xfrm>
            <a:off x="3101252" y="5229432"/>
            <a:ext cx="2449052" cy="1015663"/>
          </a:xfrm>
          <a:prstGeom prst="rect">
            <a:avLst/>
          </a:prstGeom>
          <a:solidFill>
            <a:srgbClr val="7030A0"/>
          </a:solidFill>
        </p:spPr>
        <p:txBody>
          <a:bodyPr wrap="square" rtlCol="0">
            <a:spAutoFit/>
          </a:bodyPr>
          <a:lstStyle>
            <a:defPPr>
              <a:defRPr lang="en-US"/>
            </a:defPPr>
            <a:lvl1pPr>
              <a:defRPr kumimoji="1" sz="1000"/>
            </a:lvl1p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E.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入学前意欲向上</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r>
              <a:rPr lang="en-US" altLang="ja-JP" dirty="0">
                <a:solidFill>
                  <a:schemeClr val="bg1"/>
                </a:solidFill>
                <a:latin typeface="Hiragino Kaku Gothic Pro W3" panose="020B0300000000000000" pitchFamily="34" charset="-128"/>
                <a:ea typeface="Hiragino Kaku Gothic Pro W3" panose="020B0300000000000000" pitchFamily="34" charset="-128"/>
              </a:rPr>
              <a:t> </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lang="ja-JP" altLang="en-US">
                <a:solidFill>
                  <a:schemeClr val="bg1"/>
                </a:solidFill>
                <a:latin typeface="Hiragino Kaku Gothic Pro W3" panose="020B0300000000000000" pitchFamily="34" charset="-128"/>
                <a:ea typeface="Hiragino Kaku Gothic Pro W3" panose="020B0300000000000000" pitchFamily="34" charset="-128"/>
              </a:rPr>
              <a:t>「推し研」を問う入学試験の実施</a:t>
            </a:r>
            <a:endParaRPr lang="en-US" altLang="ja-JP"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・具体的な修学目標の掲示</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・科学的素養を修得させる教育</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・科学史を扱う授業</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・社会課題・人類課題を扱う授業</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8" name="下矢印 17">
            <a:extLst>
              <a:ext uri="{FF2B5EF4-FFF2-40B4-BE49-F238E27FC236}">
                <a16:creationId xmlns:a16="http://schemas.microsoft.com/office/drawing/2014/main" id="{2BDD8AAE-C4C2-18F4-826B-257F32607C37}"/>
              </a:ext>
            </a:extLst>
          </p:cNvPr>
          <p:cNvSpPr/>
          <p:nvPr/>
        </p:nvSpPr>
        <p:spPr>
          <a:xfrm rot="16200000">
            <a:off x="1927441" y="6058005"/>
            <a:ext cx="665871" cy="261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nvGrpSpPr>
          <p:cNvPr id="155" name="グループ化 154">
            <a:extLst>
              <a:ext uri="{FF2B5EF4-FFF2-40B4-BE49-F238E27FC236}">
                <a16:creationId xmlns:a16="http://schemas.microsoft.com/office/drawing/2014/main" id="{C724E294-DDFE-082A-DB77-0E92AAB80AF1}"/>
              </a:ext>
            </a:extLst>
          </p:cNvPr>
          <p:cNvGrpSpPr/>
          <p:nvPr/>
        </p:nvGrpSpPr>
        <p:grpSpPr>
          <a:xfrm>
            <a:off x="2479559" y="5733742"/>
            <a:ext cx="256504" cy="428721"/>
            <a:chOff x="4725973" y="5690252"/>
            <a:chExt cx="256504" cy="428721"/>
          </a:xfrm>
        </p:grpSpPr>
        <p:grpSp>
          <p:nvGrpSpPr>
            <p:cNvPr id="19" name="グループ化 18">
              <a:extLst>
                <a:ext uri="{FF2B5EF4-FFF2-40B4-BE49-F238E27FC236}">
                  <a16:creationId xmlns:a16="http://schemas.microsoft.com/office/drawing/2014/main" id="{192F2016-3968-1FA7-053F-BAE83EE4D89B}"/>
                </a:ext>
              </a:extLst>
            </p:cNvPr>
            <p:cNvGrpSpPr/>
            <p:nvPr/>
          </p:nvGrpSpPr>
          <p:grpSpPr>
            <a:xfrm>
              <a:off x="4725973" y="5690252"/>
              <a:ext cx="256504" cy="428721"/>
              <a:chOff x="8923271" y="1125659"/>
              <a:chExt cx="691483" cy="1155747"/>
            </a:xfrm>
            <a:solidFill>
              <a:srgbClr val="0070C0"/>
            </a:solidFill>
          </p:grpSpPr>
          <p:sp>
            <p:nvSpPr>
              <p:cNvPr id="20" name="フローチャート: 論理積ゲート 19">
                <a:extLst>
                  <a:ext uri="{FF2B5EF4-FFF2-40B4-BE49-F238E27FC236}">
                    <a16:creationId xmlns:a16="http://schemas.microsoft.com/office/drawing/2014/main" id="{1EDDE4F5-27ED-6F09-A174-AD91388C871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 name="円/楕円 20">
                <a:extLst>
                  <a:ext uri="{FF2B5EF4-FFF2-40B4-BE49-F238E27FC236}">
                    <a16:creationId xmlns:a16="http://schemas.microsoft.com/office/drawing/2014/main" id="{EE1A5EA6-33F5-6E1D-51A1-FD28CFA41736}"/>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31" name="星 5 30">
              <a:extLst>
                <a:ext uri="{FF2B5EF4-FFF2-40B4-BE49-F238E27FC236}">
                  <a16:creationId xmlns:a16="http://schemas.microsoft.com/office/drawing/2014/main" id="{151AA955-0411-FA75-1F96-329A01FBC7C5}"/>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66" name="グループ化 165">
            <a:extLst>
              <a:ext uri="{FF2B5EF4-FFF2-40B4-BE49-F238E27FC236}">
                <a16:creationId xmlns:a16="http://schemas.microsoft.com/office/drawing/2014/main" id="{0A613AE2-9643-0795-D0C3-552D6F9E836A}"/>
              </a:ext>
            </a:extLst>
          </p:cNvPr>
          <p:cNvGrpSpPr/>
          <p:nvPr/>
        </p:nvGrpSpPr>
        <p:grpSpPr>
          <a:xfrm>
            <a:off x="5864144" y="4077857"/>
            <a:ext cx="256504" cy="428721"/>
            <a:chOff x="2741624" y="7230969"/>
            <a:chExt cx="256504" cy="428721"/>
          </a:xfrm>
        </p:grpSpPr>
        <p:grpSp>
          <p:nvGrpSpPr>
            <p:cNvPr id="42" name="グループ化 41">
              <a:extLst>
                <a:ext uri="{FF2B5EF4-FFF2-40B4-BE49-F238E27FC236}">
                  <a16:creationId xmlns:a16="http://schemas.microsoft.com/office/drawing/2014/main" id="{30AC5018-C214-D991-1735-0EA0FC8929FF}"/>
                </a:ext>
              </a:extLst>
            </p:cNvPr>
            <p:cNvGrpSpPr/>
            <p:nvPr/>
          </p:nvGrpSpPr>
          <p:grpSpPr>
            <a:xfrm>
              <a:off x="2741624" y="7230969"/>
              <a:ext cx="256504" cy="428721"/>
              <a:chOff x="8923271" y="1125659"/>
              <a:chExt cx="691483" cy="1155747"/>
            </a:xfrm>
            <a:solidFill>
              <a:srgbClr val="00B0F0"/>
            </a:solidFill>
          </p:grpSpPr>
          <p:sp>
            <p:nvSpPr>
              <p:cNvPr id="46" name="フローチャート: 論理積ゲート 45">
                <a:extLst>
                  <a:ext uri="{FF2B5EF4-FFF2-40B4-BE49-F238E27FC236}">
                    <a16:creationId xmlns:a16="http://schemas.microsoft.com/office/drawing/2014/main" id="{D1246F61-72E7-1A87-B346-57B13DB83AF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47" name="円/楕円 46">
                <a:extLst>
                  <a:ext uri="{FF2B5EF4-FFF2-40B4-BE49-F238E27FC236}">
                    <a16:creationId xmlns:a16="http://schemas.microsoft.com/office/drawing/2014/main" id="{D3B6A0F4-A0D2-565F-AACA-E99720192EA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32" name="星 5 131">
              <a:extLst>
                <a:ext uri="{FF2B5EF4-FFF2-40B4-BE49-F238E27FC236}">
                  <a16:creationId xmlns:a16="http://schemas.microsoft.com/office/drawing/2014/main" id="{E97B275A-FEE6-EF33-7FBE-5B625AD95B34}"/>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134" name="テキスト ボックス 133">
            <a:extLst>
              <a:ext uri="{FF2B5EF4-FFF2-40B4-BE49-F238E27FC236}">
                <a16:creationId xmlns:a16="http://schemas.microsoft.com/office/drawing/2014/main" id="{A018BDD3-651E-4D56-DE68-97DB81A2C8E9}"/>
              </a:ext>
            </a:extLst>
          </p:cNvPr>
          <p:cNvSpPr txBox="1"/>
          <p:nvPr/>
        </p:nvSpPr>
        <p:spPr>
          <a:xfrm>
            <a:off x="555692" y="5505931"/>
            <a:ext cx="877163" cy="369332"/>
          </a:xfrm>
          <a:prstGeom prst="rect">
            <a:avLst/>
          </a:prstGeom>
          <a:solidFill>
            <a:schemeClr val="accent2">
              <a:lumMod val="60000"/>
              <a:lumOff val="40000"/>
            </a:schemeClr>
          </a:solidFill>
        </p:spPr>
        <p:txBody>
          <a:bodyPr wrap="none" rtlCol="0">
            <a:spAutoFit/>
          </a:bodyPr>
          <a:lstStyle/>
          <a:p>
            <a:r>
              <a:rPr kumimoji="1" lang="ja-JP" altLang="en-US">
                <a:latin typeface="Hiragino Kaku Gothic Pro W3" panose="020B0300000000000000" pitchFamily="34" charset="-128"/>
                <a:ea typeface="Hiragino Kaku Gothic Pro W3" panose="020B0300000000000000" pitchFamily="34" charset="-128"/>
              </a:rPr>
              <a:t>入学前</a:t>
            </a:r>
          </a:p>
        </p:txBody>
      </p:sp>
      <p:sp>
        <p:nvSpPr>
          <p:cNvPr id="139" name="テキスト ボックス 138">
            <a:extLst>
              <a:ext uri="{FF2B5EF4-FFF2-40B4-BE49-F238E27FC236}">
                <a16:creationId xmlns:a16="http://schemas.microsoft.com/office/drawing/2014/main" id="{BE121A3D-DD82-9423-F421-9EB127619DD6}"/>
              </a:ext>
            </a:extLst>
          </p:cNvPr>
          <p:cNvSpPr txBox="1"/>
          <p:nvPr/>
        </p:nvSpPr>
        <p:spPr>
          <a:xfrm>
            <a:off x="1172" y="221064"/>
            <a:ext cx="9142827" cy="584775"/>
          </a:xfrm>
          <a:prstGeom prst="rect">
            <a:avLst/>
          </a:prstGeom>
          <a:solidFill>
            <a:schemeClr val="bg1">
              <a:lumMod val="85000"/>
            </a:schemeClr>
          </a:solidFill>
        </p:spPr>
        <p:txBody>
          <a:bodyPr wrap="square" rtlCol="0">
            <a:spAutoFit/>
          </a:bodyPr>
          <a:lstStyle>
            <a:defPPr>
              <a:defRPr lang="en-US"/>
            </a:defPPr>
            <a:lvl1pPr>
              <a:defRPr kumimoji="1"/>
            </a:lvl1pPr>
          </a:lstStyle>
          <a:p>
            <a:pPr algn="ctr"/>
            <a:r>
              <a:rPr lang="ja-JP" altLang="en-US" sz="3200">
                <a:latin typeface="Hiragino Kaku Gothic Pro W3" panose="020B0300000000000000" pitchFamily="34" charset="-128"/>
                <a:ea typeface="Hiragino Kaku Gothic Pro W3" panose="020B0300000000000000" pitchFamily="34" charset="-128"/>
              </a:rPr>
              <a:t>教育力・研究力アップの王道マップ</a:t>
            </a:r>
          </a:p>
        </p:txBody>
      </p:sp>
      <p:sp>
        <p:nvSpPr>
          <p:cNvPr id="144" name="1 つの角を切り取った四角形 143">
            <a:extLst>
              <a:ext uri="{FF2B5EF4-FFF2-40B4-BE49-F238E27FC236}">
                <a16:creationId xmlns:a16="http://schemas.microsoft.com/office/drawing/2014/main" id="{3646F98E-B31F-5C74-B3A4-6E238DC4AD91}"/>
              </a:ext>
            </a:extLst>
          </p:cNvPr>
          <p:cNvSpPr/>
          <p:nvPr/>
        </p:nvSpPr>
        <p:spPr>
          <a:xfrm flipH="1">
            <a:off x="6873742" y="5687598"/>
            <a:ext cx="2270257" cy="1189306"/>
          </a:xfrm>
          <a:prstGeom prst="snip1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a:extLst>
              <a:ext uri="{FF2B5EF4-FFF2-40B4-BE49-F238E27FC236}">
                <a16:creationId xmlns:a16="http://schemas.microsoft.com/office/drawing/2014/main" id="{3189ACD0-163D-D459-8814-8E2282223873}"/>
              </a:ext>
            </a:extLst>
          </p:cNvPr>
          <p:cNvSpPr/>
          <p:nvPr/>
        </p:nvSpPr>
        <p:spPr>
          <a:xfrm rot="16200000">
            <a:off x="6529081" y="6058005"/>
            <a:ext cx="665871" cy="2619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145" name="テキスト ボックス 144">
            <a:extLst>
              <a:ext uri="{FF2B5EF4-FFF2-40B4-BE49-F238E27FC236}">
                <a16:creationId xmlns:a16="http://schemas.microsoft.com/office/drawing/2014/main" id="{8555D26D-9641-B6C9-64A8-69DE233A015C}"/>
              </a:ext>
            </a:extLst>
          </p:cNvPr>
          <p:cNvSpPr txBox="1"/>
          <p:nvPr/>
        </p:nvSpPr>
        <p:spPr>
          <a:xfrm>
            <a:off x="2003974" y="5615900"/>
            <a:ext cx="492443"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入学</a:t>
            </a:r>
          </a:p>
        </p:txBody>
      </p:sp>
      <p:sp>
        <p:nvSpPr>
          <p:cNvPr id="146" name="テキスト ボックス 145">
            <a:extLst>
              <a:ext uri="{FF2B5EF4-FFF2-40B4-BE49-F238E27FC236}">
                <a16:creationId xmlns:a16="http://schemas.microsoft.com/office/drawing/2014/main" id="{76860EAF-779D-6FF4-E45A-CB40B38F8013}"/>
              </a:ext>
            </a:extLst>
          </p:cNvPr>
          <p:cNvSpPr txBox="1"/>
          <p:nvPr/>
        </p:nvSpPr>
        <p:spPr>
          <a:xfrm>
            <a:off x="6607460" y="5615900"/>
            <a:ext cx="492443"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卒業</a:t>
            </a:r>
          </a:p>
        </p:txBody>
      </p:sp>
      <p:sp>
        <p:nvSpPr>
          <p:cNvPr id="114" name="テキスト ボックス 113">
            <a:extLst>
              <a:ext uri="{FF2B5EF4-FFF2-40B4-BE49-F238E27FC236}">
                <a16:creationId xmlns:a16="http://schemas.microsoft.com/office/drawing/2014/main" id="{ABD49107-B58F-2E85-4E30-67C7CA4E15C4}"/>
              </a:ext>
            </a:extLst>
          </p:cNvPr>
          <p:cNvSpPr txBox="1"/>
          <p:nvPr/>
        </p:nvSpPr>
        <p:spPr>
          <a:xfrm>
            <a:off x="6293279" y="4943247"/>
            <a:ext cx="2850720"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 </a:t>
            </a:r>
            <a:r>
              <a:rPr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科学的素養の普及による学びの高度化</a:t>
            </a:r>
            <a:b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b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科学的素養に関する学位審査項目の設定による学位の質保証</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grpSp>
        <p:nvGrpSpPr>
          <p:cNvPr id="167" name="グループ化 166">
            <a:extLst>
              <a:ext uri="{FF2B5EF4-FFF2-40B4-BE49-F238E27FC236}">
                <a16:creationId xmlns:a16="http://schemas.microsoft.com/office/drawing/2014/main" id="{4BEEF062-984A-1088-790A-7BC0C2F8672E}"/>
              </a:ext>
            </a:extLst>
          </p:cNvPr>
          <p:cNvGrpSpPr/>
          <p:nvPr/>
        </p:nvGrpSpPr>
        <p:grpSpPr>
          <a:xfrm>
            <a:off x="2604783" y="4696378"/>
            <a:ext cx="256504" cy="428721"/>
            <a:chOff x="2741624" y="7230969"/>
            <a:chExt cx="256504" cy="428721"/>
          </a:xfrm>
        </p:grpSpPr>
        <p:grpSp>
          <p:nvGrpSpPr>
            <p:cNvPr id="168" name="グループ化 167">
              <a:extLst>
                <a:ext uri="{FF2B5EF4-FFF2-40B4-BE49-F238E27FC236}">
                  <a16:creationId xmlns:a16="http://schemas.microsoft.com/office/drawing/2014/main" id="{21632374-D9F5-E255-F0C8-93C83C0DCC5B}"/>
                </a:ext>
              </a:extLst>
            </p:cNvPr>
            <p:cNvGrpSpPr/>
            <p:nvPr/>
          </p:nvGrpSpPr>
          <p:grpSpPr>
            <a:xfrm>
              <a:off x="2741624" y="7230969"/>
              <a:ext cx="256504" cy="428721"/>
              <a:chOff x="8923271" y="1125659"/>
              <a:chExt cx="691483" cy="1155747"/>
            </a:xfrm>
            <a:solidFill>
              <a:srgbClr val="00B0F0"/>
            </a:solidFill>
          </p:grpSpPr>
          <p:sp>
            <p:nvSpPr>
              <p:cNvPr id="170" name="フローチャート: 論理積ゲート 169">
                <a:extLst>
                  <a:ext uri="{FF2B5EF4-FFF2-40B4-BE49-F238E27FC236}">
                    <a16:creationId xmlns:a16="http://schemas.microsoft.com/office/drawing/2014/main" id="{41CB79CF-A8E7-91EC-EF37-279E9CAFDF1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71" name="円/楕円 170">
                <a:extLst>
                  <a:ext uri="{FF2B5EF4-FFF2-40B4-BE49-F238E27FC236}">
                    <a16:creationId xmlns:a16="http://schemas.microsoft.com/office/drawing/2014/main" id="{0EA7E11F-ED66-E706-B50F-00B199A14DD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69" name="星 5 168">
              <a:extLst>
                <a:ext uri="{FF2B5EF4-FFF2-40B4-BE49-F238E27FC236}">
                  <a16:creationId xmlns:a16="http://schemas.microsoft.com/office/drawing/2014/main" id="{3A72CACF-C280-72DC-EB68-72618998DFF1}"/>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72" name="グループ化 171">
            <a:extLst>
              <a:ext uri="{FF2B5EF4-FFF2-40B4-BE49-F238E27FC236}">
                <a16:creationId xmlns:a16="http://schemas.microsoft.com/office/drawing/2014/main" id="{85FC401D-CC6C-12DE-7965-9F0D19AF6F11}"/>
              </a:ext>
            </a:extLst>
          </p:cNvPr>
          <p:cNvGrpSpPr/>
          <p:nvPr/>
        </p:nvGrpSpPr>
        <p:grpSpPr>
          <a:xfrm>
            <a:off x="2928656" y="4551593"/>
            <a:ext cx="256504" cy="428721"/>
            <a:chOff x="2741624" y="7230969"/>
            <a:chExt cx="256504" cy="428721"/>
          </a:xfrm>
        </p:grpSpPr>
        <p:grpSp>
          <p:nvGrpSpPr>
            <p:cNvPr id="173" name="グループ化 172">
              <a:extLst>
                <a:ext uri="{FF2B5EF4-FFF2-40B4-BE49-F238E27FC236}">
                  <a16:creationId xmlns:a16="http://schemas.microsoft.com/office/drawing/2014/main" id="{2AE5D0D8-7F06-E00C-8096-BC6A81831A02}"/>
                </a:ext>
              </a:extLst>
            </p:cNvPr>
            <p:cNvGrpSpPr/>
            <p:nvPr/>
          </p:nvGrpSpPr>
          <p:grpSpPr>
            <a:xfrm>
              <a:off x="2741624" y="7230969"/>
              <a:ext cx="256504" cy="428721"/>
              <a:chOff x="8923271" y="1125659"/>
              <a:chExt cx="691483" cy="1155747"/>
            </a:xfrm>
            <a:solidFill>
              <a:srgbClr val="00B0F0"/>
            </a:solidFill>
          </p:grpSpPr>
          <p:sp>
            <p:nvSpPr>
              <p:cNvPr id="175" name="フローチャート: 論理積ゲート 174">
                <a:extLst>
                  <a:ext uri="{FF2B5EF4-FFF2-40B4-BE49-F238E27FC236}">
                    <a16:creationId xmlns:a16="http://schemas.microsoft.com/office/drawing/2014/main" id="{AF2F30A2-4E06-04EB-6570-97E5124E6B2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76" name="円/楕円 175">
                <a:extLst>
                  <a:ext uri="{FF2B5EF4-FFF2-40B4-BE49-F238E27FC236}">
                    <a16:creationId xmlns:a16="http://schemas.microsoft.com/office/drawing/2014/main" id="{3CF25DC6-F368-E860-712D-B7203F7ED36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74" name="星 5 173">
              <a:extLst>
                <a:ext uri="{FF2B5EF4-FFF2-40B4-BE49-F238E27FC236}">
                  <a16:creationId xmlns:a16="http://schemas.microsoft.com/office/drawing/2014/main" id="{D5EC5C5A-82BC-1155-73AB-5813AD5CC19F}"/>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77" name="グループ化 176">
            <a:extLst>
              <a:ext uri="{FF2B5EF4-FFF2-40B4-BE49-F238E27FC236}">
                <a16:creationId xmlns:a16="http://schemas.microsoft.com/office/drawing/2014/main" id="{8DD438B9-8F14-259E-96B1-EBF6DC1FCD73}"/>
              </a:ext>
            </a:extLst>
          </p:cNvPr>
          <p:cNvGrpSpPr/>
          <p:nvPr/>
        </p:nvGrpSpPr>
        <p:grpSpPr>
          <a:xfrm>
            <a:off x="4127656" y="4800131"/>
            <a:ext cx="256504" cy="428721"/>
            <a:chOff x="2741624" y="7230969"/>
            <a:chExt cx="256504" cy="428721"/>
          </a:xfrm>
        </p:grpSpPr>
        <p:grpSp>
          <p:nvGrpSpPr>
            <p:cNvPr id="178" name="グループ化 177">
              <a:extLst>
                <a:ext uri="{FF2B5EF4-FFF2-40B4-BE49-F238E27FC236}">
                  <a16:creationId xmlns:a16="http://schemas.microsoft.com/office/drawing/2014/main" id="{B5B67CC4-95FD-5C74-359D-C3563E46207B}"/>
                </a:ext>
              </a:extLst>
            </p:cNvPr>
            <p:cNvGrpSpPr/>
            <p:nvPr/>
          </p:nvGrpSpPr>
          <p:grpSpPr>
            <a:xfrm>
              <a:off x="2741624" y="7230969"/>
              <a:ext cx="256504" cy="428721"/>
              <a:chOff x="8923271" y="1125659"/>
              <a:chExt cx="691483" cy="1155747"/>
            </a:xfrm>
            <a:solidFill>
              <a:srgbClr val="00B0F0"/>
            </a:solidFill>
          </p:grpSpPr>
          <p:sp>
            <p:nvSpPr>
              <p:cNvPr id="180" name="フローチャート: 論理積ゲート 179">
                <a:extLst>
                  <a:ext uri="{FF2B5EF4-FFF2-40B4-BE49-F238E27FC236}">
                    <a16:creationId xmlns:a16="http://schemas.microsoft.com/office/drawing/2014/main" id="{F161B5BA-0A73-B204-DD8C-CA1B452B53D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81" name="円/楕円 180">
                <a:extLst>
                  <a:ext uri="{FF2B5EF4-FFF2-40B4-BE49-F238E27FC236}">
                    <a16:creationId xmlns:a16="http://schemas.microsoft.com/office/drawing/2014/main" id="{80A5BA84-7D5B-767E-DD75-AAAE3E4A99B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79" name="星 5 178">
              <a:extLst>
                <a:ext uri="{FF2B5EF4-FFF2-40B4-BE49-F238E27FC236}">
                  <a16:creationId xmlns:a16="http://schemas.microsoft.com/office/drawing/2014/main" id="{E1971652-D95F-6ACA-1C9D-C7CE31891259}"/>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82" name="グループ化 181">
            <a:extLst>
              <a:ext uri="{FF2B5EF4-FFF2-40B4-BE49-F238E27FC236}">
                <a16:creationId xmlns:a16="http://schemas.microsoft.com/office/drawing/2014/main" id="{03B74B3C-28EE-F916-99D2-465F09D8EBB5}"/>
              </a:ext>
            </a:extLst>
          </p:cNvPr>
          <p:cNvGrpSpPr/>
          <p:nvPr/>
        </p:nvGrpSpPr>
        <p:grpSpPr>
          <a:xfrm>
            <a:off x="5311721" y="4654638"/>
            <a:ext cx="256504" cy="428721"/>
            <a:chOff x="2741624" y="7230969"/>
            <a:chExt cx="256504" cy="428721"/>
          </a:xfrm>
        </p:grpSpPr>
        <p:grpSp>
          <p:nvGrpSpPr>
            <p:cNvPr id="183" name="グループ化 182">
              <a:extLst>
                <a:ext uri="{FF2B5EF4-FFF2-40B4-BE49-F238E27FC236}">
                  <a16:creationId xmlns:a16="http://schemas.microsoft.com/office/drawing/2014/main" id="{F5B64D4C-81B7-5CFE-11FB-2B3821D88D81}"/>
                </a:ext>
              </a:extLst>
            </p:cNvPr>
            <p:cNvGrpSpPr/>
            <p:nvPr/>
          </p:nvGrpSpPr>
          <p:grpSpPr>
            <a:xfrm>
              <a:off x="2741624" y="7230969"/>
              <a:ext cx="256504" cy="428721"/>
              <a:chOff x="8923271" y="1125659"/>
              <a:chExt cx="691483" cy="1155747"/>
            </a:xfrm>
            <a:solidFill>
              <a:srgbClr val="00B0F0"/>
            </a:solidFill>
          </p:grpSpPr>
          <p:sp>
            <p:nvSpPr>
              <p:cNvPr id="185" name="フローチャート: 論理積ゲート 184">
                <a:extLst>
                  <a:ext uri="{FF2B5EF4-FFF2-40B4-BE49-F238E27FC236}">
                    <a16:creationId xmlns:a16="http://schemas.microsoft.com/office/drawing/2014/main" id="{7C0F4EAA-D5DC-8171-E3A1-9FB4F78BC8F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86" name="円/楕円 185">
                <a:extLst>
                  <a:ext uri="{FF2B5EF4-FFF2-40B4-BE49-F238E27FC236}">
                    <a16:creationId xmlns:a16="http://schemas.microsoft.com/office/drawing/2014/main" id="{BD1C2D24-4593-79CA-E0C0-138A820934F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84" name="星 5 183">
              <a:extLst>
                <a:ext uri="{FF2B5EF4-FFF2-40B4-BE49-F238E27FC236}">
                  <a16:creationId xmlns:a16="http://schemas.microsoft.com/office/drawing/2014/main" id="{98BE7E0F-4FAC-A665-9CB2-92AD5D393FC2}"/>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87" name="グループ化 186">
            <a:extLst>
              <a:ext uri="{FF2B5EF4-FFF2-40B4-BE49-F238E27FC236}">
                <a16:creationId xmlns:a16="http://schemas.microsoft.com/office/drawing/2014/main" id="{31CA338F-6C7D-8AB4-FFD3-6585A95B2159}"/>
              </a:ext>
            </a:extLst>
          </p:cNvPr>
          <p:cNvGrpSpPr/>
          <p:nvPr/>
        </p:nvGrpSpPr>
        <p:grpSpPr>
          <a:xfrm>
            <a:off x="5950351" y="5395655"/>
            <a:ext cx="256504" cy="428721"/>
            <a:chOff x="2741624" y="7230969"/>
            <a:chExt cx="256504" cy="428721"/>
          </a:xfrm>
        </p:grpSpPr>
        <p:grpSp>
          <p:nvGrpSpPr>
            <p:cNvPr id="188" name="グループ化 187">
              <a:extLst>
                <a:ext uri="{FF2B5EF4-FFF2-40B4-BE49-F238E27FC236}">
                  <a16:creationId xmlns:a16="http://schemas.microsoft.com/office/drawing/2014/main" id="{022027F4-9642-3891-DE2E-C52CD7716AB9}"/>
                </a:ext>
              </a:extLst>
            </p:cNvPr>
            <p:cNvGrpSpPr/>
            <p:nvPr/>
          </p:nvGrpSpPr>
          <p:grpSpPr>
            <a:xfrm>
              <a:off x="2741624" y="7230969"/>
              <a:ext cx="256504" cy="428721"/>
              <a:chOff x="8923271" y="1125659"/>
              <a:chExt cx="691483" cy="1155747"/>
            </a:xfrm>
            <a:solidFill>
              <a:srgbClr val="00B0F0"/>
            </a:solidFill>
          </p:grpSpPr>
          <p:sp>
            <p:nvSpPr>
              <p:cNvPr id="190" name="フローチャート: 論理積ゲート 189">
                <a:extLst>
                  <a:ext uri="{FF2B5EF4-FFF2-40B4-BE49-F238E27FC236}">
                    <a16:creationId xmlns:a16="http://schemas.microsoft.com/office/drawing/2014/main" id="{040174D2-1264-0B1B-F62F-E130D793473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91" name="円/楕円 190">
                <a:extLst>
                  <a:ext uri="{FF2B5EF4-FFF2-40B4-BE49-F238E27FC236}">
                    <a16:creationId xmlns:a16="http://schemas.microsoft.com/office/drawing/2014/main" id="{13B7CA31-BD84-CE33-8A16-A88F14139BE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89" name="星 5 188">
              <a:extLst>
                <a:ext uri="{FF2B5EF4-FFF2-40B4-BE49-F238E27FC236}">
                  <a16:creationId xmlns:a16="http://schemas.microsoft.com/office/drawing/2014/main" id="{2E8A566C-0D0E-057C-FE9E-B4CBD0383849}"/>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92" name="グループ化 191">
            <a:extLst>
              <a:ext uri="{FF2B5EF4-FFF2-40B4-BE49-F238E27FC236}">
                <a16:creationId xmlns:a16="http://schemas.microsoft.com/office/drawing/2014/main" id="{627BE064-7C4D-82D6-82AE-30951EA8A9B9}"/>
              </a:ext>
            </a:extLst>
          </p:cNvPr>
          <p:cNvGrpSpPr/>
          <p:nvPr/>
        </p:nvGrpSpPr>
        <p:grpSpPr>
          <a:xfrm>
            <a:off x="6312109" y="5849631"/>
            <a:ext cx="256504" cy="428721"/>
            <a:chOff x="2741624" y="7230969"/>
            <a:chExt cx="256504" cy="428721"/>
          </a:xfrm>
        </p:grpSpPr>
        <p:grpSp>
          <p:nvGrpSpPr>
            <p:cNvPr id="193" name="グループ化 192">
              <a:extLst>
                <a:ext uri="{FF2B5EF4-FFF2-40B4-BE49-F238E27FC236}">
                  <a16:creationId xmlns:a16="http://schemas.microsoft.com/office/drawing/2014/main" id="{2DEB0FD5-DFDE-C893-7A0F-476CDF402F69}"/>
                </a:ext>
              </a:extLst>
            </p:cNvPr>
            <p:cNvGrpSpPr/>
            <p:nvPr/>
          </p:nvGrpSpPr>
          <p:grpSpPr>
            <a:xfrm>
              <a:off x="2741624" y="7230969"/>
              <a:ext cx="256504" cy="428721"/>
              <a:chOff x="8923271" y="1125659"/>
              <a:chExt cx="691483" cy="1155747"/>
            </a:xfrm>
            <a:solidFill>
              <a:srgbClr val="00B0F0"/>
            </a:solidFill>
          </p:grpSpPr>
          <p:sp>
            <p:nvSpPr>
              <p:cNvPr id="195" name="フローチャート: 論理積ゲート 194">
                <a:extLst>
                  <a:ext uri="{FF2B5EF4-FFF2-40B4-BE49-F238E27FC236}">
                    <a16:creationId xmlns:a16="http://schemas.microsoft.com/office/drawing/2014/main" id="{B7139CB5-63B5-FF5A-E445-37F501BEF98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196" name="円/楕円 195">
                <a:extLst>
                  <a:ext uri="{FF2B5EF4-FFF2-40B4-BE49-F238E27FC236}">
                    <a16:creationId xmlns:a16="http://schemas.microsoft.com/office/drawing/2014/main" id="{08857526-988D-1403-0B04-4CB3A1206EBE}"/>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94" name="星 5 193">
              <a:extLst>
                <a:ext uri="{FF2B5EF4-FFF2-40B4-BE49-F238E27FC236}">
                  <a16:creationId xmlns:a16="http://schemas.microsoft.com/office/drawing/2014/main" id="{1D6F4105-4F60-3031-1CFC-CD6413DCF21D}"/>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197" name="グループ化 196">
            <a:extLst>
              <a:ext uri="{FF2B5EF4-FFF2-40B4-BE49-F238E27FC236}">
                <a16:creationId xmlns:a16="http://schemas.microsoft.com/office/drawing/2014/main" id="{405F462A-47A2-ADBB-C6A8-D62EC1BABB78}"/>
              </a:ext>
            </a:extLst>
          </p:cNvPr>
          <p:cNvGrpSpPr/>
          <p:nvPr/>
        </p:nvGrpSpPr>
        <p:grpSpPr>
          <a:xfrm>
            <a:off x="2576338" y="5260764"/>
            <a:ext cx="256504" cy="428721"/>
            <a:chOff x="2968561" y="5532597"/>
            <a:chExt cx="256504" cy="428721"/>
          </a:xfrm>
        </p:grpSpPr>
        <p:grpSp>
          <p:nvGrpSpPr>
            <p:cNvPr id="198" name="グループ化 197">
              <a:extLst>
                <a:ext uri="{FF2B5EF4-FFF2-40B4-BE49-F238E27FC236}">
                  <a16:creationId xmlns:a16="http://schemas.microsoft.com/office/drawing/2014/main" id="{1AB26372-B408-5B1B-58F6-2342D61FB30B}"/>
                </a:ext>
              </a:extLst>
            </p:cNvPr>
            <p:cNvGrpSpPr/>
            <p:nvPr/>
          </p:nvGrpSpPr>
          <p:grpSpPr>
            <a:xfrm>
              <a:off x="2968561" y="5532597"/>
              <a:ext cx="256504" cy="428721"/>
              <a:chOff x="8923271" y="1125659"/>
              <a:chExt cx="691483" cy="1155747"/>
            </a:xfrm>
            <a:solidFill>
              <a:srgbClr val="002060"/>
            </a:solidFill>
          </p:grpSpPr>
          <p:sp>
            <p:nvSpPr>
              <p:cNvPr id="200" name="フローチャート: 論理積ゲート 199">
                <a:extLst>
                  <a:ext uri="{FF2B5EF4-FFF2-40B4-BE49-F238E27FC236}">
                    <a16:creationId xmlns:a16="http://schemas.microsoft.com/office/drawing/2014/main" id="{6A331332-CF3A-FC37-B60B-CDCF016D365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01" name="円/楕円 200">
                <a:extLst>
                  <a:ext uri="{FF2B5EF4-FFF2-40B4-BE49-F238E27FC236}">
                    <a16:creationId xmlns:a16="http://schemas.microsoft.com/office/drawing/2014/main" id="{358EE841-E1C5-D4F9-058A-1B630A4E1E7A}"/>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199" name="星 5 198">
              <a:extLst>
                <a:ext uri="{FF2B5EF4-FFF2-40B4-BE49-F238E27FC236}">
                  <a16:creationId xmlns:a16="http://schemas.microsoft.com/office/drawing/2014/main" id="{4EFA1E94-948E-CD2E-1123-CCCC14D03D4E}"/>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02" name="グループ化 201">
            <a:extLst>
              <a:ext uri="{FF2B5EF4-FFF2-40B4-BE49-F238E27FC236}">
                <a16:creationId xmlns:a16="http://schemas.microsoft.com/office/drawing/2014/main" id="{337F1451-67AD-41EE-5CCD-4D62827342BE}"/>
              </a:ext>
            </a:extLst>
          </p:cNvPr>
          <p:cNvGrpSpPr/>
          <p:nvPr/>
        </p:nvGrpSpPr>
        <p:grpSpPr>
          <a:xfrm>
            <a:off x="2036374" y="5092870"/>
            <a:ext cx="256504" cy="428721"/>
            <a:chOff x="2968561" y="5532597"/>
            <a:chExt cx="256504" cy="428721"/>
          </a:xfrm>
        </p:grpSpPr>
        <p:grpSp>
          <p:nvGrpSpPr>
            <p:cNvPr id="203" name="グループ化 202">
              <a:extLst>
                <a:ext uri="{FF2B5EF4-FFF2-40B4-BE49-F238E27FC236}">
                  <a16:creationId xmlns:a16="http://schemas.microsoft.com/office/drawing/2014/main" id="{AF7E7E7D-5195-9368-5752-A9E2D4A85192}"/>
                </a:ext>
              </a:extLst>
            </p:cNvPr>
            <p:cNvGrpSpPr/>
            <p:nvPr/>
          </p:nvGrpSpPr>
          <p:grpSpPr>
            <a:xfrm>
              <a:off x="2968561" y="5532597"/>
              <a:ext cx="256504" cy="428721"/>
              <a:chOff x="8923271" y="1125659"/>
              <a:chExt cx="691483" cy="1155747"/>
            </a:xfrm>
            <a:solidFill>
              <a:srgbClr val="002060"/>
            </a:solidFill>
          </p:grpSpPr>
          <p:sp>
            <p:nvSpPr>
              <p:cNvPr id="205" name="フローチャート: 論理積ゲート 204">
                <a:extLst>
                  <a:ext uri="{FF2B5EF4-FFF2-40B4-BE49-F238E27FC236}">
                    <a16:creationId xmlns:a16="http://schemas.microsoft.com/office/drawing/2014/main" id="{D699DDAE-99B0-0739-F9E5-7FBE79720C12}"/>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06" name="円/楕円 205">
                <a:extLst>
                  <a:ext uri="{FF2B5EF4-FFF2-40B4-BE49-F238E27FC236}">
                    <a16:creationId xmlns:a16="http://schemas.microsoft.com/office/drawing/2014/main" id="{76ECA4B4-AF48-10A9-EDC8-BE7BFADB714D}"/>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04" name="星 5 203">
              <a:extLst>
                <a:ext uri="{FF2B5EF4-FFF2-40B4-BE49-F238E27FC236}">
                  <a16:creationId xmlns:a16="http://schemas.microsoft.com/office/drawing/2014/main" id="{F79BCB4A-179F-9C87-76D6-6B4EAC9E3B1C}"/>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07" name="グループ化 206">
            <a:extLst>
              <a:ext uri="{FF2B5EF4-FFF2-40B4-BE49-F238E27FC236}">
                <a16:creationId xmlns:a16="http://schemas.microsoft.com/office/drawing/2014/main" id="{36362236-D685-35A5-C04D-FB9DB5227E55}"/>
              </a:ext>
            </a:extLst>
          </p:cNvPr>
          <p:cNvGrpSpPr/>
          <p:nvPr/>
        </p:nvGrpSpPr>
        <p:grpSpPr>
          <a:xfrm>
            <a:off x="3187334" y="4234218"/>
            <a:ext cx="256504" cy="428721"/>
            <a:chOff x="2968561" y="5532597"/>
            <a:chExt cx="256504" cy="428721"/>
          </a:xfrm>
        </p:grpSpPr>
        <p:grpSp>
          <p:nvGrpSpPr>
            <p:cNvPr id="208" name="グループ化 207">
              <a:extLst>
                <a:ext uri="{FF2B5EF4-FFF2-40B4-BE49-F238E27FC236}">
                  <a16:creationId xmlns:a16="http://schemas.microsoft.com/office/drawing/2014/main" id="{0C8FC2F9-A689-6EE1-6308-0507C5EB900B}"/>
                </a:ext>
              </a:extLst>
            </p:cNvPr>
            <p:cNvGrpSpPr/>
            <p:nvPr/>
          </p:nvGrpSpPr>
          <p:grpSpPr>
            <a:xfrm>
              <a:off x="2968561" y="5532597"/>
              <a:ext cx="256504" cy="428721"/>
              <a:chOff x="8923271" y="1125659"/>
              <a:chExt cx="691483" cy="1155747"/>
            </a:xfrm>
            <a:solidFill>
              <a:srgbClr val="002060"/>
            </a:solidFill>
          </p:grpSpPr>
          <p:sp>
            <p:nvSpPr>
              <p:cNvPr id="210" name="フローチャート: 論理積ゲート 209">
                <a:extLst>
                  <a:ext uri="{FF2B5EF4-FFF2-40B4-BE49-F238E27FC236}">
                    <a16:creationId xmlns:a16="http://schemas.microsoft.com/office/drawing/2014/main" id="{1540DD11-F379-AA33-81A7-05FE7951A09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1" name="円/楕円 210">
                <a:extLst>
                  <a:ext uri="{FF2B5EF4-FFF2-40B4-BE49-F238E27FC236}">
                    <a16:creationId xmlns:a16="http://schemas.microsoft.com/office/drawing/2014/main" id="{0CDE1849-7847-3FA3-FC12-B5AE12D90A4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09" name="星 5 208">
              <a:extLst>
                <a:ext uri="{FF2B5EF4-FFF2-40B4-BE49-F238E27FC236}">
                  <a16:creationId xmlns:a16="http://schemas.microsoft.com/office/drawing/2014/main" id="{B6FEB1BE-3888-5C89-9BB1-69EB308CD552}"/>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12" name="グループ化 211">
            <a:extLst>
              <a:ext uri="{FF2B5EF4-FFF2-40B4-BE49-F238E27FC236}">
                <a16:creationId xmlns:a16="http://schemas.microsoft.com/office/drawing/2014/main" id="{15A947D4-F698-A34C-075F-3CF30A99425D}"/>
              </a:ext>
            </a:extLst>
          </p:cNvPr>
          <p:cNvGrpSpPr/>
          <p:nvPr/>
        </p:nvGrpSpPr>
        <p:grpSpPr>
          <a:xfrm>
            <a:off x="3511329" y="4779476"/>
            <a:ext cx="256504" cy="428721"/>
            <a:chOff x="2968561" y="5532597"/>
            <a:chExt cx="256504" cy="428721"/>
          </a:xfrm>
        </p:grpSpPr>
        <p:grpSp>
          <p:nvGrpSpPr>
            <p:cNvPr id="213" name="グループ化 212">
              <a:extLst>
                <a:ext uri="{FF2B5EF4-FFF2-40B4-BE49-F238E27FC236}">
                  <a16:creationId xmlns:a16="http://schemas.microsoft.com/office/drawing/2014/main" id="{75DC1D02-55CA-5A79-B259-6AA16171912A}"/>
                </a:ext>
              </a:extLst>
            </p:cNvPr>
            <p:cNvGrpSpPr/>
            <p:nvPr/>
          </p:nvGrpSpPr>
          <p:grpSpPr>
            <a:xfrm>
              <a:off x="2968561" y="5532597"/>
              <a:ext cx="256504" cy="428721"/>
              <a:chOff x="8923271" y="1125659"/>
              <a:chExt cx="691483" cy="1155747"/>
            </a:xfrm>
            <a:solidFill>
              <a:srgbClr val="002060"/>
            </a:solidFill>
          </p:grpSpPr>
          <p:sp>
            <p:nvSpPr>
              <p:cNvPr id="215" name="フローチャート: 論理積ゲート 214">
                <a:extLst>
                  <a:ext uri="{FF2B5EF4-FFF2-40B4-BE49-F238E27FC236}">
                    <a16:creationId xmlns:a16="http://schemas.microsoft.com/office/drawing/2014/main" id="{C8E6B5CE-DE35-82E1-F3F0-F5DADB2395E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16" name="円/楕円 215">
                <a:extLst>
                  <a:ext uri="{FF2B5EF4-FFF2-40B4-BE49-F238E27FC236}">
                    <a16:creationId xmlns:a16="http://schemas.microsoft.com/office/drawing/2014/main" id="{1C6F57C2-9C48-7C5E-6719-38679880667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14" name="星 5 213">
              <a:extLst>
                <a:ext uri="{FF2B5EF4-FFF2-40B4-BE49-F238E27FC236}">
                  <a16:creationId xmlns:a16="http://schemas.microsoft.com/office/drawing/2014/main" id="{10943D57-F9B1-9F53-B315-721891A3E0E3}"/>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22" name="グループ化 221">
            <a:extLst>
              <a:ext uri="{FF2B5EF4-FFF2-40B4-BE49-F238E27FC236}">
                <a16:creationId xmlns:a16="http://schemas.microsoft.com/office/drawing/2014/main" id="{2C31EA43-0F16-514F-0E30-4809A211C2E7}"/>
              </a:ext>
            </a:extLst>
          </p:cNvPr>
          <p:cNvGrpSpPr/>
          <p:nvPr/>
        </p:nvGrpSpPr>
        <p:grpSpPr>
          <a:xfrm>
            <a:off x="5008395" y="4461400"/>
            <a:ext cx="256504" cy="428721"/>
            <a:chOff x="2968561" y="5532597"/>
            <a:chExt cx="256504" cy="428721"/>
          </a:xfrm>
        </p:grpSpPr>
        <p:grpSp>
          <p:nvGrpSpPr>
            <p:cNvPr id="223" name="グループ化 222">
              <a:extLst>
                <a:ext uri="{FF2B5EF4-FFF2-40B4-BE49-F238E27FC236}">
                  <a16:creationId xmlns:a16="http://schemas.microsoft.com/office/drawing/2014/main" id="{ED18D8B8-3D3A-9EE1-F588-FDD1F034D84A}"/>
                </a:ext>
              </a:extLst>
            </p:cNvPr>
            <p:cNvGrpSpPr/>
            <p:nvPr/>
          </p:nvGrpSpPr>
          <p:grpSpPr>
            <a:xfrm>
              <a:off x="2968561" y="5532597"/>
              <a:ext cx="256504" cy="428721"/>
              <a:chOff x="8923271" y="1125659"/>
              <a:chExt cx="691483" cy="1155747"/>
            </a:xfrm>
            <a:solidFill>
              <a:srgbClr val="002060"/>
            </a:solidFill>
          </p:grpSpPr>
          <p:sp>
            <p:nvSpPr>
              <p:cNvPr id="226" name="円/楕円 225">
                <a:extLst>
                  <a:ext uri="{FF2B5EF4-FFF2-40B4-BE49-F238E27FC236}">
                    <a16:creationId xmlns:a16="http://schemas.microsoft.com/office/drawing/2014/main" id="{92107A7F-59D9-6D5F-B74A-B044853787CA}"/>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25" name="フローチャート: 論理積ゲート 224">
                <a:extLst>
                  <a:ext uri="{FF2B5EF4-FFF2-40B4-BE49-F238E27FC236}">
                    <a16:creationId xmlns:a16="http://schemas.microsoft.com/office/drawing/2014/main" id="{E14FF4D5-6313-0754-2404-F734A0E8F24D}"/>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24" name="星 5 223">
              <a:extLst>
                <a:ext uri="{FF2B5EF4-FFF2-40B4-BE49-F238E27FC236}">
                  <a16:creationId xmlns:a16="http://schemas.microsoft.com/office/drawing/2014/main" id="{9D0429C4-3E17-F216-BF82-DEF0D5B94967}"/>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27" name="グループ化 226">
            <a:extLst>
              <a:ext uri="{FF2B5EF4-FFF2-40B4-BE49-F238E27FC236}">
                <a16:creationId xmlns:a16="http://schemas.microsoft.com/office/drawing/2014/main" id="{B124FA8A-18EF-F743-0C98-9249A104262E}"/>
              </a:ext>
            </a:extLst>
          </p:cNvPr>
          <p:cNvGrpSpPr/>
          <p:nvPr/>
        </p:nvGrpSpPr>
        <p:grpSpPr>
          <a:xfrm>
            <a:off x="5607640" y="4887418"/>
            <a:ext cx="256504" cy="428721"/>
            <a:chOff x="2968561" y="5532597"/>
            <a:chExt cx="256504" cy="428721"/>
          </a:xfrm>
        </p:grpSpPr>
        <p:grpSp>
          <p:nvGrpSpPr>
            <p:cNvPr id="228" name="グループ化 227">
              <a:extLst>
                <a:ext uri="{FF2B5EF4-FFF2-40B4-BE49-F238E27FC236}">
                  <a16:creationId xmlns:a16="http://schemas.microsoft.com/office/drawing/2014/main" id="{A2AA7706-476D-8CB3-5CD2-5E7B29729E9E}"/>
                </a:ext>
              </a:extLst>
            </p:cNvPr>
            <p:cNvGrpSpPr/>
            <p:nvPr/>
          </p:nvGrpSpPr>
          <p:grpSpPr>
            <a:xfrm>
              <a:off x="2968561" y="5532597"/>
              <a:ext cx="256504" cy="428721"/>
              <a:chOff x="8923271" y="1125659"/>
              <a:chExt cx="691483" cy="1155747"/>
            </a:xfrm>
            <a:solidFill>
              <a:srgbClr val="002060"/>
            </a:solidFill>
          </p:grpSpPr>
          <p:sp>
            <p:nvSpPr>
              <p:cNvPr id="230" name="フローチャート: 論理積ゲート 229">
                <a:extLst>
                  <a:ext uri="{FF2B5EF4-FFF2-40B4-BE49-F238E27FC236}">
                    <a16:creationId xmlns:a16="http://schemas.microsoft.com/office/drawing/2014/main" id="{73EE78D6-23FB-8923-DB1E-AF4EA813C9D0}"/>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31" name="円/楕円 230">
                <a:extLst>
                  <a:ext uri="{FF2B5EF4-FFF2-40B4-BE49-F238E27FC236}">
                    <a16:creationId xmlns:a16="http://schemas.microsoft.com/office/drawing/2014/main" id="{30259169-05F2-3100-E311-ACD0C0F42A64}"/>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29" name="星 5 228">
              <a:extLst>
                <a:ext uri="{FF2B5EF4-FFF2-40B4-BE49-F238E27FC236}">
                  <a16:creationId xmlns:a16="http://schemas.microsoft.com/office/drawing/2014/main" id="{6A810EBB-BE64-4964-BC2C-EB8DACB809CF}"/>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32" name="グループ化 231">
            <a:extLst>
              <a:ext uri="{FF2B5EF4-FFF2-40B4-BE49-F238E27FC236}">
                <a16:creationId xmlns:a16="http://schemas.microsoft.com/office/drawing/2014/main" id="{5D9F012C-637C-591B-702B-2CAA4362DC02}"/>
              </a:ext>
            </a:extLst>
          </p:cNvPr>
          <p:cNvGrpSpPr/>
          <p:nvPr/>
        </p:nvGrpSpPr>
        <p:grpSpPr>
          <a:xfrm>
            <a:off x="6218723" y="5403960"/>
            <a:ext cx="256504" cy="428721"/>
            <a:chOff x="2968561" y="5532597"/>
            <a:chExt cx="256504" cy="428721"/>
          </a:xfrm>
        </p:grpSpPr>
        <p:grpSp>
          <p:nvGrpSpPr>
            <p:cNvPr id="233" name="グループ化 232">
              <a:extLst>
                <a:ext uri="{FF2B5EF4-FFF2-40B4-BE49-F238E27FC236}">
                  <a16:creationId xmlns:a16="http://schemas.microsoft.com/office/drawing/2014/main" id="{D9029DB5-6A91-3238-377A-369414212DE5}"/>
                </a:ext>
              </a:extLst>
            </p:cNvPr>
            <p:cNvGrpSpPr/>
            <p:nvPr/>
          </p:nvGrpSpPr>
          <p:grpSpPr>
            <a:xfrm>
              <a:off x="2968561" y="5532597"/>
              <a:ext cx="256504" cy="428721"/>
              <a:chOff x="8923271" y="1125659"/>
              <a:chExt cx="691483" cy="1155747"/>
            </a:xfrm>
            <a:solidFill>
              <a:srgbClr val="002060"/>
            </a:solidFill>
          </p:grpSpPr>
          <p:sp>
            <p:nvSpPr>
              <p:cNvPr id="235" name="フローチャート: 論理積ゲート 234">
                <a:extLst>
                  <a:ext uri="{FF2B5EF4-FFF2-40B4-BE49-F238E27FC236}">
                    <a16:creationId xmlns:a16="http://schemas.microsoft.com/office/drawing/2014/main" id="{C47C3D20-6254-6312-FEA4-B9A7A5DCA42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36" name="円/楕円 235">
                <a:extLst>
                  <a:ext uri="{FF2B5EF4-FFF2-40B4-BE49-F238E27FC236}">
                    <a16:creationId xmlns:a16="http://schemas.microsoft.com/office/drawing/2014/main" id="{90F7648D-57F6-55DA-65B9-A303B3A40E6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34" name="星 5 233">
              <a:extLst>
                <a:ext uri="{FF2B5EF4-FFF2-40B4-BE49-F238E27FC236}">
                  <a16:creationId xmlns:a16="http://schemas.microsoft.com/office/drawing/2014/main" id="{CE872DF5-B974-5A2E-3559-F3B7E1D14CC4}"/>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37" name="グループ化 236">
            <a:extLst>
              <a:ext uri="{FF2B5EF4-FFF2-40B4-BE49-F238E27FC236}">
                <a16:creationId xmlns:a16="http://schemas.microsoft.com/office/drawing/2014/main" id="{DEE0B490-2B56-EBFD-0069-5BB48F258715}"/>
              </a:ext>
            </a:extLst>
          </p:cNvPr>
          <p:cNvGrpSpPr/>
          <p:nvPr/>
        </p:nvGrpSpPr>
        <p:grpSpPr>
          <a:xfrm>
            <a:off x="5742962" y="5620680"/>
            <a:ext cx="256504" cy="428721"/>
            <a:chOff x="2968561" y="5532597"/>
            <a:chExt cx="256504" cy="428721"/>
          </a:xfrm>
        </p:grpSpPr>
        <p:grpSp>
          <p:nvGrpSpPr>
            <p:cNvPr id="238" name="グループ化 237">
              <a:extLst>
                <a:ext uri="{FF2B5EF4-FFF2-40B4-BE49-F238E27FC236}">
                  <a16:creationId xmlns:a16="http://schemas.microsoft.com/office/drawing/2014/main" id="{A7F4A37D-7162-FCDC-5D1F-82F4A7C134FE}"/>
                </a:ext>
              </a:extLst>
            </p:cNvPr>
            <p:cNvGrpSpPr/>
            <p:nvPr/>
          </p:nvGrpSpPr>
          <p:grpSpPr>
            <a:xfrm>
              <a:off x="2968561" y="5532597"/>
              <a:ext cx="256504" cy="428721"/>
              <a:chOff x="8923271" y="1125659"/>
              <a:chExt cx="691483" cy="1155747"/>
            </a:xfrm>
            <a:solidFill>
              <a:srgbClr val="002060"/>
            </a:solidFill>
          </p:grpSpPr>
          <p:sp>
            <p:nvSpPr>
              <p:cNvPr id="240" name="フローチャート: 論理積ゲート 239">
                <a:extLst>
                  <a:ext uri="{FF2B5EF4-FFF2-40B4-BE49-F238E27FC236}">
                    <a16:creationId xmlns:a16="http://schemas.microsoft.com/office/drawing/2014/main" id="{19A3797B-2B62-D13D-A6D9-A2CA79BE7D3A}"/>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41" name="円/楕円 240">
                <a:extLst>
                  <a:ext uri="{FF2B5EF4-FFF2-40B4-BE49-F238E27FC236}">
                    <a16:creationId xmlns:a16="http://schemas.microsoft.com/office/drawing/2014/main" id="{83F43640-756D-B303-C7E5-F05F5C93E2D9}"/>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39" name="星 5 238">
              <a:extLst>
                <a:ext uri="{FF2B5EF4-FFF2-40B4-BE49-F238E27FC236}">
                  <a16:creationId xmlns:a16="http://schemas.microsoft.com/office/drawing/2014/main" id="{F08B5859-03BB-F81C-D2BA-9EEAF329D105}"/>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42" name="グループ化 241">
            <a:extLst>
              <a:ext uri="{FF2B5EF4-FFF2-40B4-BE49-F238E27FC236}">
                <a16:creationId xmlns:a16="http://schemas.microsoft.com/office/drawing/2014/main" id="{E4FD2FC5-BC35-DC0F-83D4-00DD87D5ABE2}"/>
              </a:ext>
            </a:extLst>
          </p:cNvPr>
          <p:cNvGrpSpPr/>
          <p:nvPr/>
        </p:nvGrpSpPr>
        <p:grpSpPr>
          <a:xfrm>
            <a:off x="2318179" y="4770985"/>
            <a:ext cx="256504" cy="428721"/>
            <a:chOff x="4725973" y="5690252"/>
            <a:chExt cx="256504" cy="428721"/>
          </a:xfrm>
        </p:grpSpPr>
        <p:grpSp>
          <p:nvGrpSpPr>
            <p:cNvPr id="243" name="グループ化 242">
              <a:extLst>
                <a:ext uri="{FF2B5EF4-FFF2-40B4-BE49-F238E27FC236}">
                  <a16:creationId xmlns:a16="http://schemas.microsoft.com/office/drawing/2014/main" id="{8F5EE541-9E5D-4820-0EF1-63302EB2E5ED}"/>
                </a:ext>
              </a:extLst>
            </p:cNvPr>
            <p:cNvGrpSpPr/>
            <p:nvPr/>
          </p:nvGrpSpPr>
          <p:grpSpPr>
            <a:xfrm>
              <a:off x="4725973" y="5690252"/>
              <a:ext cx="256504" cy="428721"/>
              <a:chOff x="8923271" y="1125659"/>
              <a:chExt cx="691483" cy="1155747"/>
            </a:xfrm>
            <a:solidFill>
              <a:srgbClr val="0070C0"/>
            </a:solidFill>
          </p:grpSpPr>
          <p:sp>
            <p:nvSpPr>
              <p:cNvPr id="245" name="フローチャート: 論理積ゲート 244">
                <a:extLst>
                  <a:ext uri="{FF2B5EF4-FFF2-40B4-BE49-F238E27FC236}">
                    <a16:creationId xmlns:a16="http://schemas.microsoft.com/office/drawing/2014/main" id="{D2F3ED0A-4772-9F13-5149-C019410A87EE}"/>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46" name="円/楕円 245">
                <a:extLst>
                  <a:ext uri="{FF2B5EF4-FFF2-40B4-BE49-F238E27FC236}">
                    <a16:creationId xmlns:a16="http://schemas.microsoft.com/office/drawing/2014/main" id="{BA34B56D-B0BF-514E-566B-C599A134DEF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44" name="星 5 243">
              <a:extLst>
                <a:ext uri="{FF2B5EF4-FFF2-40B4-BE49-F238E27FC236}">
                  <a16:creationId xmlns:a16="http://schemas.microsoft.com/office/drawing/2014/main" id="{6F992CEF-272C-A857-3239-D0A80B891F90}"/>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47" name="グループ化 246">
            <a:extLst>
              <a:ext uri="{FF2B5EF4-FFF2-40B4-BE49-F238E27FC236}">
                <a16:creationId xmlns:a16="http://schemas.microsoft.com/office/drawing/2014/main" id="{E65B5876-1CA2-F4BF-92A7-2ED403827DAD}"/>
              </a:ext>
            </a:extLst>
          </p:cNvPr>
          <p:cNvGrpSpPr/>
          <p:nvPr/>
        </p:nvGrpSpPr>
        <p:grpSpPr>
          <a:xfrm>
            <a:off x="3847625" y="4572331"/>
            <a:ext cx="256504" cy="428721"/>
            <a:chOff x="4725973" y="5690252"/>
            <a:chExt cx="256504" cy="428721"/>
          </a:xfrm>
        </p:grpSpPr>
        <p:grpSp>
          <p:nvGrpSpPr>
            <p:cNvPr id="248" name="グループ化 247">
              <a:extLst>
                <a:ext uri="{FF2B5EF4-FFF2-40B4-BE49-F238E27FC236}">
                  <a16:creationId xmlns:a16="http://schemas.microsoft.com/office/drawing/2014/main" id="{304A54A8-8F26-B166-C6FE-4E22B917376D}"/>
                </a:ext>
              </a:extLst>
            </p:cNvPr>
            <p:cNvGrpSpPr/>
            <p:nvPr/>
          </p:nvGrpSpPr>
          <p:grpSpPr>
            <a:xfrm>
              <a:off x="4725973" y="5690252"/>
              <a:ext cx="256504" cy="428721"/>
              <a:chOff x="8923271" y="1125659"/>
              <a:chExt cx="691483" cy="1155747"/>
            </a:xfrm>
            <a:solidFill>
              <a:srgbClr val="0070C0"/>
            </a:solidFill>
          </p:grpSpPr>
          <p:sp>
            <p:nvSpPr>
              <p:cNvPr id="250" name="フローチャート: 論理積ゲート 249">
                <a:extLst>
                  <a:ext uri="{FF2B5EF4-FFF2-40B4-BE49-F238E27FC236}">
                    <a16:creationId xmlns:a16="http://schemas.microsoft.com/office/drawing/2014/main" id="{B0EF0213-FADD-C0E6-EF16-3F184721810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51" name="円/楕円 250">
                <a:extLst>
                  <a:ext uri="{FF2B5EF4-FFF2-40B4-BE49-F238E27FC236}">
                    <a16:creationId xmlns:a16="http://schemas.microsoft.com/office/drawing/2014/main" id="{90205A5E-D006-5AF2-B557-2063228E73F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49" name="星 5 248">
              <a:extLst>
                <a:ext uri="{FF2B5EF4-FFF2-40B4-BE49-F238E27FC236}">
                  <a16:creationId xmlns:a16="http://schemas.microsoft.com/office/drawing/2014/main" id="{F75EC3D0-66CF-C610-F266-E163296D1981}"/>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52" name="グループ化 251">
            <a:extLst>
              <a:ext uri="{FF2B5EF4-FFF2-40B4-BE49-F238E27FC236}">
                <a16:creationId xmlns:a16="http://schemas.microsoft.com/office/drawing/2014/main" id="{686BDEF2-75E8-4823-FECA-16387E417A11}"/>
              </a:ext>
            </a:extLst>
          </p:cNvPr>
          <p:cNvGrpSpPr/>
          <p:nvPr/>
        </p:nvGrpSpPr>
        <p:grpSpPr>
          <a:xfrm>
            <a:off x="4175892" y="4313549"/>
            <a:ext cx="256504" cy="428721"/>
            <a:chOff x="4725973" y="5690252"/>
            <a:chExt cx="256504" cy="428721"/>
          </a:xfrm>
        </p:grpSpPr>
        <p:grpSp>
          <p:nvGrpSpPr>
            <p:cNvPr id="253" name="グループ化 252">
              <a:extLst>
                <a:ext uri="{FF2B5EF4-FFF2-40B4-BE49-F238E27FC236}">
                  <a16:creationId xmlns:a16="http://schemas.microsoft.com/office/drawing/2014/main" id="{8FDDEC7D-5B08-3F50-6ACC-801370D1FB41}"/>
                </a:ext>
              </a:extLst>
            </p:cNvPr>
            <p:cNvGrpSpPr/>
            <p:nvPr/>
          </p:nvGrpSpPr>
          <p:grpSpPr>
            <a:xfrm>
              <a:off x="4725973" y="5690252"/>
              <a:ext cx="256504" cy="428721"/>
              <a:chOff x="8923271" y="1125659"/>
              <a:chExt cx="691483" cy="1155747"/>
            </a:xfrm>
            <a:solidFill>
              <a:srgbClr val="0070C0"/>
            </a:solidFill>
          </p:grpSpPr>
          <p:sp>
            <p:nvSpPr>
              <p:cNvPr id="255" name="フローチャート: 論理積ゲート 254">
                <a:extLst>
                  <a:ext uri="{FF2B5EF4-FFF2-40B4-BE49-F238E27FC236}">
                    <a16:creationId xmlns:a16="http://schemas.microsoft.com/office/drawing/2014/main" id="{9C6A57F0-20E5-02D8-8F7C-17F79D91BAD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56" name="円/楕円 255">
                <a:extLst>
                  <a:ext uri="{FF2B5EF4-FFF2-40B4-BE49-F238E27FC236}">
                    <a16:creationId xmlns:a16="http://schemas.microsoft.com/office/drawing/2014/main" id="{8B186495-E0FA-665F-E5E2-BB2B0DECC90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54" name="星 5 253">
              <a:extLst>
                <a:ext uri="{FF2B5EF4-FFF2-40B4-BE49-F238E27FC236}">
                  <a16:creationId xmlns:a16="http://schemas.microsoft.com/office/drawing/2014/main" id="{AB58597F-9F28-5280-454B-25792A4882CE}"/>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57" name="グループ化 256">
            <a:extLst>
              <a:ext uri="{FF2B5EF4-FFF2-40B4-BE49-F238E27FC236}">
                <a16:creationId xmlns:a16="http://schemas.microsoft.com/office/drawing/2014/main" id="{96F95070-856E-E24B-859B-6274346771FD}"/>
              </a:ext>
            </a:extLst>
          </p:cNvPr>
          <p:cNvGrpSpPr/>
          <p:nvPr/>
        </p:nvGrpSpPr>
        <p:grpSpPr>
          <a:xfrm>
            <a:off x="5937468" y="4902905"/>
            <a:ext cx="256504" cy="428721"/>
            <a:chOff x="4725973" y="5690252"/>
            <a:chExt cx="256504" cy="428721"/>
          </a:xfrm>
        </p:grpSpPr>
        <p:grpSp>
          <p:nvGrpSpPr>
            <p:cNvPr id="258" name="グループ化 257">
              <a:extLst>
                <a:ext uri="{FF2B5EF4-FFF2-40B4-BE49-F238E27FC236}">
                  <a16:creationId xmlns:a16="http://schemas.microsoft.com/office/drawing/2014/main" id="{E797B9B1-4812-7982-32CF-59EE0FF873A7}"/>
                </a:ext>
              </a:extLst>
            </p:cNvPr>
            <p:cNvGrpSpPr/>
            <p:nvPr/>
          </p:nvGrpSpPr>
          <p:grpSpPr>
            <a:xfrm>
              <a:off x="4725973" y="5690252"/>
              <a:ext cx="256504" cy="428721"/>
              <a:chOff x="8923271" y="1125659"/>
              <a:chExt cx="691483" cy="1155747"/>
            </a:xfrm>
            <a:solidFill>
              <a:srgbClr val="0070C0"/>
            </a:solidFill>
          </p:grpSpPr>
          <p:sp>
            <p:nvSpPr>
              <p:cNvPr id="260" name="フローチャート: 論理積ゲート 259">
                <a:extLst>
                  <a:ext uri="{FF2B5EF4-FFF2-40B4-BE49-F238E27FC236}">
                    <a16:creationId xmlns:a16="http://schemas.microsoft.com/office/drawing/2014/main" id="{AAE29F85-B6E4-5806-6223-1E9C578574BC}"/>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61" name="円/楕円 260">
                <a:extLst>
                  <a:ext uri="{FF2B5EF4-FFF2-40B4-BE49-F238E27FC236}">
                    <a16:creationId xmlns:a16="http://schemas.microsoft.com/office/drawing/2014/main" id="{05A87F9F-571B-F50A-833C-D24DE0EC889B}"/>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59" name="星 5 258">
              <a:extLst>
                <a:ext uri="{FF2B5EF4-FFF2-40B4-BE49-F238E27FC236}">
                  <a16:creationId xmlns:a16="http://schemas.microsoft.com/office/drawing/2014/main" id="{648CEC62-1EB4-D27B-7A34-8C4BE24738F8}"/>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62" name="グループ化 261">
            <a:extLst>
              <a:ext uri="{FF2B5EF4-FFF2-40B4-BE49-F238E27FC236}">
                <a16:creationId xmlns:a16="http://schemas.microsoft.com/office/drawing/2014/main" id="{B9EB43B8-91CB-FD6F-F237-06D02F2C4A8E}"/>
              </a:ext>
            </a:extLst>
          </p:cNvPr>
          <p:cNvGrpSpPr/>
          <p:nvPr/>
        </p:nvGrpSpPr>
        <p:grpSpPr>
          <a:xfrm>
            <a:off x="4117155" y="3836811"/>
            <a:ext cx="256504" cy="428721"/>
            <a:chOff x="4725973" y="5690252"/>
            <a:chExt cx="256504" cy="428721"/>
          </a:xfrm>
        </p:grpSpPr>
        <p:grpSp>
          <p:nvGrpSpPr>
            <p:cNvPr id="263" name="グループ化 262">
              <a:extLst>
                <a:ext uri="{FF2B5EF4-FFF2-40B4-BE49-F238E27FC236}">
                  <a16:creationId xmlns:a16="http://schemas.microsoft.com/office/drawing/2014/main" id="{427AA681-9EA1-8FAC-F8E3-CA31F41CCD0E}"/>
                </a:ext>
              </a:extLst>
            </p:cNvPr>
            <p:cNvGrpSpPr/>
            <p:nvPr/>
          </p:nvGrpSpPr>
          <p:grpSpPr>
            <a:xfrm>
              <a:off x="4725973" y="5690252"/>
              <a:ext cx="256504" cy="428721"/>
              <a:chOff x="8923271" y="1125659"/>
              <a:chExt cx="691483" cy="1155747"/>
            </a:xfrm>
            <a:solidFill>
              <a:srgbClr val="0070C0"/>
            </a:solidFill>
          </p:grpSpPr>
          <p:sp>
            <p:nvSpPr>
              <p:cNvPr id="265" name="フローチャート: 論理積ゲート 264">
                <a:extLst>
                  <a:ext uri="{FF2B5EF4-FFF2-40B4-BE49-F238E27FC236}">
                    <a16:creationId xmlns:a16="http://schemas.microsoft.com/office/drawing/2014/main" id="{A2681038-1375-82FA-B65D-BEBF955C3F51}"/>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66" name="円/楕円 265">
                <a:extLst>
                  <a:ext uri="{FF2B5EF4-FFF2-40B4-BE49-F238E27FC236}">
                    <a16:creationId xmlns:a16="http://schemas.microsoft.com/office/drawing/2014/main" id="{E67EB6C5-DCD7-FF83-FCBD-4A03BCE39F21}"/>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64" name="星 5 263">
              <a:extLst>
                <a:ext uri="{FF2B5EF4-FFF2-40B4-BE49-F238E27FC236}">
                  <a16:creationId xmlns:a16="http://schemas.microsoft.com/office/drawing/2014/main" id="{925181CE-7BF8-F33C-E0D6-15197BF42D40}"/>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67" name="グループ化 266">
            <a:extLst>
              <a:ext uri="{FF2B5EF4-FFF2-40B4-BE49-F238E27FC236}">
                <a16:creationId xmlns:a16="http://schemas.microsoft.com/office/drawing/2014/main" id="{B1042955-346F-DE33-B9BE-C10AB57F9220}"/>
              </a:ext>
            </a:extLst>
          </p:cNvPr>
          <p:cNvGrpSpPr/>
          <p:nvPr/>
        </p:nvGrpSpPr>
        <p:grpSpPr>
          <a:xfrm>
            <a:off x="3593945" y="3695485"/>
            <a:ext cx="256504" cy="428721"/>
            <a:chOff x="4725973" y="5690252"/>
            <a:chExt cx="256504" cy="428721"/>
          </a:xfrm>
        </p:grpSpPr>
        <p:grpSp>
          <p:nvGrpSpPr>
            <p:cNvPr id="268" name="グループ化 267">
              <a:extLst>
                <a:ext uri="{FF2B5EF4-FFF2-40B4-BE49-F238E27FC236}">
                  <a16:creationId xmlns:a16="http://schemas.microsoft.com/office/drawing/2014/main" id="{DD7A60FB-7DAB-CBF8-8E51-0B384396BD99}"/>
                </a:ext>
              </a:extLst>
            </p:cNvPr>
            <p:cNvGrpSpPr/>
            <p:nvPr/>
          </p:nvGrpSpPr>
          <p:grpSpPr>
            <a:xfrm>
              <a:off x="4725973" y="5690252"/>
              <a:ext cx="256504" cy="428721"/>
              <a:chOff x="8923271" y="1125659"/>
              <a:chExt cx="691483" cy="1155747"/>
            </a:xfrm>
            <a:solidFill>
              <a:srgbClr val="0070C0"/>
            </a:solidFill>
          </p:grpSpPr>
          <p:sp>
            <p:nvSpPr>
              <p:cNvPr id="270" name="フローチャート: 論理積ゲート 269">
                <a:extLst>
                  <a:ext uri="{FF2B5EF4-FFF2-40B4-BE49-F238E27FC236}">
                    <a16:creationId xmlns:a16="http://schemas.microsoft.com/office/drawing/2014/main" id="{29B0D2F5-431B-69CE-C1B4-DB2658C8C2E9}"/>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71" name="円/楕円 270">
                <a:extLst>
                  <a:ext uri="{FF2B5EF4-FFF2-40B4-BE49-F238E27FC236}">
                    <a16:creationId xmlns:a16="http://schemas.microsoft.com/office/drawing/2014/main" id="{D0A48C99-BCAB-8D28-C5F0-5414758B3B3E}"/>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69" name="星 5 268">
              <a:extLst>
                <a:ext uri="{FF2B5EF4-FFF2-40B4-BE49-F238E27FC236}">
                  <a16:creationId xmlns:a16="http://schemas.microsoft.com/office/drawing/2014/main" id="{9CCA4424-76E4-972A-C952-3EBF3DA83DB9}"/>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72" name="グループ化 271">
            <a:extLst>
              <a:ext uri="{FF2B5EF4-FFF2-40B4-BE49-F238E27FC236}">
                <a16:creationId xmlns:a16="http://schemas.microsoft.com/office/drawing/2014/main" id="{D5A1F85B-D077-6434-1DCF-B63BE24B2E1F}"/>
              </a:ext>
            </a:extLst>
          </p:cNvPr>
          <p:cNvGrpSpPr/>
          <p:nvPr/>
        </p:nvGrpSpPr>
        <p:grpSpPr>
          <a:xfrm>
            <a:off x="4490475" y="3966321"/>
            <a:ext cx="256504" cy="428721"/>
            <a:chOff x="2968561" y="5532597"/>
            <a:chExt cx="256504" cy="428721"/>
          </a:xfrm>
        </p:grpSpPr>
        <p:grpSp>
          <p:nvGrpSpPr>
            <p:cNvPr id="273" name="グループ化 272">
              <a:extLst>
                <a:ext uri="{FF2B5EF4-FFF2-40B4-BE49-F238E27FC236}">
                  <a16:creationId xmlns:a16="http://schemas.microsoft.com/office/drawing/2014/main" id="{ED799D9D-7EA6-0A62-5A67-17342557F8AD}"/>
                </a:ext>
              </a:extLst>
            </p:cNvPr>
            <p:cNvGrpSpPr/>
            <p:nvPr/>
          </p:nvGrpSpPr>
          <p:grpSpPr>
            <a:xfrm>
              <a:off x="2968561" y="5532597"/>
              <a:ext cx="256504" cy="428721"/>
              <a:chOff x="8923271" y="1125659"/>
              <a:chExt cx="691483" cy="1155747"/>
            </a:xfrm>
            <a:solidFill>
              <a:srgbClr val="002060"/>
            </a:solidFill>
          </p:grpSpPr>
          <p:sp>
            <p:nvSpPr>
              <p:cNvPr id="275" name="フローチャート: 論理積ゲート 274">
                <a:extLst>
                  <a:ext uri="{FF2B5EF4-FFF2-40B4-BE49-F238E27FC236}">
                    <a16:creationId xmlns:a16="http://schemas.microsoft.com/office/drawing/2014/main" id="{9FFC1CF5-DD3B-9253-FC2D-55DF55299006}"/>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76" name="円/楕円 275">
                <a:extLst>
                  <a:ext uri="{FF2B5EF4-FFF2-40B4-BE49-F238E27FC236}">
                    <a16:creationId xmlns:a16="http://schemas.microsoft.com/office/drawing/2014/main" id="{4322453A-8666-538E-509F-96BAABFF8EE5}"/>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74" name="星 5 273">
              <a:extLst>
                <a:ext uri="{FF2B5EF4-FFF2-40B4-BE49-F238E27FC236}">
                  <a16:creationId xmlns:a16="http://schemas.microsoft.com/office/drawing/2014/main" id="{629250D7-95F9-C586-E7C1-23237DD022C6}"/>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77" name="グループ化 276">
            <a:extLst>
              <a:ext uri="{FF2B5EF4-FFF2-40B4-BE49-F238E27FC236}">
                <a16:creationId xmlns:a16="http://schemas.microsoft.com/office/drawing/2014/main" id="{EEF7C8AF-D5A7-EE61-485F-942A2CEE0237}"/>
              </a:ext>
            </a:extLst>
          </p:cNvPr>
          <p:cNvGrpSpPr/>
          <p:nvPr/>
        </p:nvGrpSpPr>
        <p:grpSpPr>
          <a:xfrm>
            <a:off x="3348278" y="3185389"/>
            <a:ext cx="256504" cy="428721"/>
            <a:chOff x="2968561" y="5532597"/>
            <a:chExt cx="256504" cy="428721"/>
          </a:xfrm>
        </p:grpSpPr>
        <p:grpSp>
          <p:nvGrpSpPr>
            <p:cNvPr id="278" name="グループ化 277">
              <a:extLst>
                <a:ext uri="{FF2B5EF4-FFF2-40B4-BE49-F238E27FC236}">
                  <a16:creationId xmlns:a16="http://schemas.microsoft.com/office/drawing/2014/main" id="{52F6C1B6-A6BB-17D6-04A5-692044213CE7}"/>
                </a:ext>
              </a:extLst>
            </p:cNvPr>
            <p:cNvGrpSpPr/>
            <p:nvPr/>
          </p:nvGrpSpPr>
          <p:grpSpPr>
            <a:xfrm>
              <a:off x="2968561" y="5532597"/>
              <a:ext cx="256504" cy="428721"/>
              <a:chOff x="8923271" y="1125659"/>
              <a:chExt cx="691483" cy="1155747"/>
            </a:xfrm>
            <a:solidFill>
              <a:srgbClr val="002060"/>
            </a:solidFill>
          </p:grpSpPr>
          <p:sp>
            <p:nvSpPr>
              <p:cNvPr id="280" name="フローチャート: 論理積ゲート 279">
                <a:extLst>
                  <a:ext uri="{FF2B5EF4-FFF2-40B4-BE49-F238E27FC236}">
                    <a16:creationId xmlns:a16="http://schemas.microsoft.com/office/drawing/2014/main" id="{93E237C9-80B3-A92D-3A94-C572F53E085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81" name="円/楕円 280">
                <a:extLst>
                  <a:ext uri="{FF2B5EF4-FFF2-40B4-BE49-F238E27FC236}">
                    <a16:creationId xmlns:a16="http://schemas.microsoft.com/office/drawing/2014/main" id="{CDA207B8-B76B-E9D3-881B-19EA8269553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79" name="星 5 278">
              <a:extLst>
                <a:ext uri="{FF2B5EF4-FFF2-40B4-BE49-F238E27FC236}">
                  <a16:creationId xmlns:a16="http://schemas.microsoft.com/office/drawing/2014/main" id="{F24BBA48-9EB8-33EB-79D1-68753CE4CCD2}"/>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82" name="グループ化 281">
            <a:extLst>
              <a:ext uri="{FF2B5EF4-FFF2-40B4-BE49-F238E27FC236}">
                <a16:creationId xmlns:a16="http://schemas.microsoft.com/office/drawing/2014/main" id="{FA4CC0F0-B21A-8AB3-5DD6-50317AE020FD}"/>
              </a:ext>
            </a:extLst>
          </p:cNvPr>
          <p:cNvGrpSpPr/>
          <p:nvPr/>
        </p:nvGrpSpPr>
        <p:grpSpPr>
          <a:xfrm>
            <a:off x="3229093" y="3699586"/>
            <a:ext cx="256504" cy="428721"/>
            <a:chOff x="2968561" y="5532597"/>
            <a:chExt cx="256504" cy="428721"/>
          </a:xfrm>
        </p:grpSpPr>
        <p:grpSp>
          <p:nvGrpSpPr>
            <p:cNvPr id="283" name="グループ化 282">
              <a:extLst>
                <a:ext uri="{FF2B5EF4-FFF2-40B4-BE49-F238E27FC236}">
                  <a16:creationId xmlns:a16="http://schemas.microsoft.com/office/drawing/2014/main" id="{1826DAA4-5E2C-85A7-EC96-4838D6ACD06A}"/>
                </a:ext>
              </a:extLst>
            </p:cNvPr>
            <p:cNvGrpSpPr/>
            <p:nvPr/>
          </p:nvGrpSpPr>
          <p:grpSpPr>
            <a:xfrm>
              <a:off x="2968561" y="5532597"/>
              <a:ext cx="256504" cy="428721"/>
              <a:chOff x="8923271" y="1125659"/>
              <a:chExt cx="691483" cy="1155747"/>
            </a:xfrm>
            <a:solidFill>
              <a:srgbClr val="002060"/>
            </a:solidFill>
          </p:grpSpPr>
          <p:sp>
            <p:nvSpPr>
              <p:cNvPr id="285" name="フローチャート: 論理積ゲート 284">
                <a:extLst>
                  <a:ext uri="{FF2B5EF4-FFF2-40B4-BE49-F238E27FC236}">
                    <a16:creationId xmlns:a16="http://schemas.microsoft.com/office/drawing/2014/main" id="{656C66AF-2D46-95DE-6754-0E97CA131EF5}"/>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86" name="円/楕円 285">
                <a:extLst>
                  <a:ext uri="{FF2B5EF4-FFF2-40B4-BE49-F238E27FC236}">
                    <a16:creationId xmlns:a16="http://schemas.microsoft.com/office/drawing/2014/main" id="{43111CA8-9EC7-B889-9D4B-147A1D313F68}"/>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84" name="星 5 283">
              <a:extLst>
                <a:ext uri="{FF2B5EF4-FFF2-40B4-BE49-F238E27FC236}">
                  <a16:creationId xmlns:a16="http://schemas.microsoft.com/office/drawing/2014/main" id="{7835ED4F-E711-A257-4B79-F71972C9531C}"/>
                </a:ext>
              </a:extLst>
            </p:cNvPr>
            <p:cNvSpPr/>
            <p:nvPr/>
          </p:nvSpPr>
          <p:spPr>
            <a:xfrm>
              <a:off x="3057729" y="5751089"/>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87" name="グループ化 286">
            <a:extLst>
              <a:ext uri="{FF2B5EF4-FFF2-40B4-BE49-F238E27FC236}">
                <a16:creationId xmlns:a16="http://schemas.microsoft.com/office/drawing/2014/main" id="{B584A369-B923-5339-12AF-62B999929342}"/>
              </a:ext>
            </a:extLst>
          </p:cNvPr>
          <p:cNvGrpSpPr/>
          <p:nvPr/>
        </p:nvGrpSpPr>
        <p:grpSpPr>
          <a:xfrm>
            <a:off x="4804059" y="4090031"/>
            <a:ext cx="256504" cy="428721"/>
            <a:chOff x="4725973" y="5690252"/>
            <a:chExt cx="256504" cy="428721"/>
          </a:xfrm>
        </p:grpSpPr>
        <p:grpSp>
          <p:nvGrpSpPr>
            <p:cNvPr id="288" name="グループ化 287">
              <a:extLst>
                <a:ext uri="{FF2B5EF4-FFF2-40B4-BE49-F238E27FC236}">
                  <a16:creationId xmlns:a16="http://schemas.microsoft.com/office/drawing/2014/main" id="{91E1CCCF-FF2C-C065-06F9-A0978F6BB1FF}"/>
                </a:ext>
              </a:extLst>
            </p:cNvPr>
            <p:cNvGrpSpPr/>
            <p:nvPr/>
          </p:nvGrpSpPr>
          <p:grpSpPr>
            <a:xfrm>
              <a:off x="4725973" y="5690252"/>
              <a:ext cx="256504" cy="428721"/>
              <a:chOff x="8923271" y="1125659"/>
              <a:chExt cx="691483" cy="1155747"/>
            </a:xfrm>
            <a:solidFill>
              <a:srgbClr val="0070C0"/>
            </a:solidFill>
          </p:grpSpPr>
          <p:sp>
            <p:nvSpPr>
              <p:cNvPr id="290" name="フローチャート: 論理積ゲート 289">
                <a:extLst>
                  <a:ext uri="{FF2B5EF4-FFF2-40B4-BE49-F238E27FC236}">
                    <a16:creationId xmlns:a16="http://schemas.microsoft.com/office/drawing/2014/main" id="{2FFD4F17-6EC9-9490-9592-2D015C45D77D}"/>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91" name="円/楕円 290">
                <a:extLst>
                  <a:ext uri="{FF2B5EF4-FFF2-40B4-BE49-F238E27FC236}">
                    <a16:creationId xmlns:a16="http://schemas.microsoft.com/office/drawing/2014/main" id="{6A30DB8E-1C2A-76B7-4BC7-95EE6B972283}"/>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89" name="星 5 288">
              <a:extLst>
                <a:ext uri="{FF2B5EF4-FFF2-40B4-BE49-F238E27FC236}">
                  <a16:creationId xmlns:a16="http://schemas.microsoft.com/office/drawing/2014/main" id="{95C08EA8-DC6F-ED37-81F1-8020030A0DAD}"/>
                </a:ext>
              </a:extLst>
            </p:cNvPr>
            <p:cNvSpPr/>
            <p:nvPr/>
          </p:nvSpPr>
          <p:spPr>
            <a:xfrm>
              <a:off x="4850616" y="5891783"/>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92" name="グループ化 291">
            <a:extLst>
              <a:ext uri="{FF2B5EF4-FFF2-40B4-BE49-F238E27FC236}">
                <a16:creationId xmlns:a16="http://schemas.microsoft.com/office/drawing/2014/main" id="{2EC46162-BD6F-EABD-41DE-F077F944C554}"/>
              </a:ext>
            </a:extLst>
          </p:cNvPr>
          <p:cNvGrpSpPr/>
          <p:nvPr/>
        </p:nvGrpSpPr>
        <p:grpSpPr>
          <a:xfrm>
            <a:off x="5293800" y="4153097"/>
            <a:ext cx="256504" cy="428721"/>
            <a:chOff x="2741624" y="7230969"/>
            <a:chExt cx="256504" cy="428721"/>
          </a:xfrm>
        </p:grpSpPr>
        <p:grpSp>
          <p:nvGrpSpPr>
            <p:cNvPr id="293" name="グループ化 292">
              <a:extLst>
                <a:ext uri="{FF2B5EF4-FFF2-40B4-BE49-F238E27FC236}">
                  <a16:creationId xmlns:a16="http://schemas.microsoft.com/office/drawing/2014/main" id="{8CEED7BB-C84A-0CB7-E2BB-9D3B131CC22F}"/>
                </a:ext>
              </a:extLst>
            </p:cNvPr>
            <p:cNvGrpSpPr/>
            <p:nvPr/>
          </p:nvGrpSpPr>
          <p:grpSpPr>
            <a:xfrm>
              <a:off x="2741624" y="7230969"/>
              <a:ext cx="256504" cy="428721"/>
              <a:chOff x="8923271" y="1125659"/>
              <a:chExt cx="691483" cy="1155747"/>
            </a:xfrm>
            <a:solidFill>
              <a:srgbClr val="00B0F0"/>
            </a:solidFill>
          </p:grpSpPr>
          <p:sp>
            <p:nvSpPr>
              <p:cNvPr id="295" name="フローチャート: 論理積ゲート 294">
                <a:extLst>
                  <a:ext uri="{FF2B5EF4-FFF2-40B4-BE49-F238E27FC236}">
                    <a16:creationId xmlns:a16="http://schemas.microsoft.com/office/drawing/2014/main" id="{30A57B4B-DFFE-A46B-59D9-E1F980169BA3}"/>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296" name="円/楕円 295">
                <a:extLst>
                  <a:ext uri="{FF2B5EF4-FFF2-40B4-BE49-F238E27FC236}">
                    <a16:creationId xmlns:a16="http://schemas.microsoft.com/office/drawing/2014/main" id="{FC3AF2F6-BB4F-E56B-A746-C365B8E5241C}"/>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94" name="星 5 293">
              <a:extLst>
                <a:ext uri="{FF2B5EF4-FFF2-40B4-BE49-F238E27FC236}">
                  <a16:creationId xmlns:a16="http://schemas.microsoft.com/office/drawing/2014/main" id="{84A93CE6-5192-CA1B-2694-A18B46B4CE87}"/>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grpSp>
        <p:nvGrpSpPr>
          <p:cNvPr id="297" name="グループ化 296">
            <a:extLst>
              <a:ext uri="{FF2B5EF4-FFF2-40B4-BE49-F238E27FC236}">
                <a16:creationId xmlns:a16="http://schemas.microsoft.com/office/drawing/2014/main" id="{16BFCBF1-DCC1-847E-780E-989FBDB8CCA5}"/>
              </a:ext>
            </a:extLst>
          </p:cNvPr>
          <p:cNvGrpSpPr/>
          <p:nvPr/>
        </p:nvGrpSpPr>
        <p:grpSpPr>
          <a:xfrm>
            <a:off x="5644656" y="4417548"/>
            <a:ext cx="256504" cy="428721"/>
            <a:chOff x="2741624" y="7230969"/>
            <a:chExt cx="256504" cy="428721"/>
          </a:xfrm>
        </p:grpSpPr>
        <p:grpSp>
          <p:nvGrpSpPr>
            <p:cNvPr id="298" name="グループ化 297">
              <a:extLst>
                <a:ext uri="{FF2B5EF4-FFF2-40B4-BE49-F238E27FC236}">
                  <a16:creationId xmlns:a16="http://schemas.microsoft.com/office/drawing/2014/main" id="{D44B8F3D-4A24-E511-A3AD-A104C2B1774A}"/>
                </a:ext>
              </a:extLst>
            </p:cNvPr>
            <p:cNvGrpSpPr/>
            <p:nvPr/>
          </p:nvGrpSpPr>
          <p:grpSpPr>
            <a:xfrm>
              <a:off x="2741624" y="7230969"/>
              <a:ext cx="256504" cy="428721"/>
              <a:chOff x="8923271" y="1125659"/>
              <a:chExt cx="691483" cy="1155747"/>
            </a:xfrm>
            <a:solidFill>
              <a:srgbClr val="00B0F0"/>
            </a:solidFill>
          </p:grpSpPr>
          <p:sp>
            <p:nvSpPr>
              <p:cNvPr id="300" name="フローチャート: 論理積ゲート 299">
                <a:extLst>
                  <a:ext uri="{FF2B5EF4-FFF2-40B4-BE49-F238E27FC236}">
                    <a16:creationId xmlns:a16="http://schemas.microsoft.com/office/drawing/2014/main" id="{049FBB24-A03A-E37E-6983-E6893C735D88}"/>
                  </a:ext>
                </a:extLst>
              </p:cNvPr>
              <p:cNvSpPr/>
              <p:nvPr/>
            </p:nvSpPr>
            <p:spPr>
              <a:xfrm rot="16200000">
                <a:off x="8898553" y="1565205"/>
                <a:ext cx="740919" cy="691483"/>
              </a:xfrm>
              <a:prstGeom prst="flowChartDelay">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sp>
            <p:nvSpPr>
              <p:cNvPr id="301" name="円/楕円 300">
                <a:extLst>
                  <a:ext uri="{FF2B5EF4-FFF2-40B4-BE49-F238E27FC236}">
                    <a16:creationId xmlns:a16="http://schemas.microsoft.com/office/drawing/2014/main" id="{5184EAF4-07F0-4207-52BC-E1A435C5A312}"/>
                  </a:ext>
                </a:extLst>
              </p:cNvPr>
              <p:cNvSpPr/>
              <p:nvPr/>
            </p:nvSpPr>
            <p:spPr>
              <a:xfrm>
                <a:off x="9037946" y="1125659"/>
                <a:ext cx="439757" cy="439757"/>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62">
                  <a:latin typeface="Hiragino Kaku Gothic Pro W3" panose="020B0300000000000000" pitchFamily="34" charset="-128"/>
                  <a:ea typeface="Hiragino Kaku Gothic Pro W3" panose="020B0300000000000000" pitchFamily="34" charset="-128"/>
                </a:endParaRPr>
              </a:p>
            </p:txBody>
          </p:sp>
        </p:grpSp>
        <p:sp>
          <p:nvSpPr>
            <p:cNvPr id="299" name="星 5 298">
              <a:extLst>
                <a:ext uri="{FF2B5EF4-FFF2-40B4-BE49-F238E27FC236}">
                  <a16:creationId xmlns:a16="http://schemas.microsoft.com/office/drawing/2014/main" id="{DC18EC2B-6DA4-0F29-345F-1839B6000216}"/>
                </a:ext>
              </a:extLst>
            </p:cNvPr>
            <p:cNvSpPr/>
            <p:nvPr/>
          </p:nvSpPr>
          <p:spPr>
            <a:xfrm>
              <a:off x="2845115" y="7416302"/>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grpSp>
      <p:sp>
        <p:nvSpPr>
          <p:cNvPr id="303" name="テキスト ボックス 302">
            <a:extLst>
              <a:ext uri="{FF2B5EF4-FFF2-40B4-BE49-F238E27FC236}">
                <a16:creationId xmlns:a16="http://schemas.microsoft.com/office/drawing/2014/main" id="{A9397687-20A6-F3B5-9D97-2A05C9D7B2A3}"/>
              </a:ext>
            </a:extLst>
          </p:cNvPr>
          <p:cNvSpPr txBox="1"/>
          <p:nvPr/>
        </p:nvSpPr>
        <p:spPr>
          <a:xfrm>
            <a:off x="3058441" y="6312068"/>
            <a:ext cx="2534673" cy="307777"/>
          </a:xfrm>
          <a:prstGeom prst="rect">
            <a:avLst/>
          </a:prstGeom>
          <a:solidFill>
            <a:schemeClr val="bg1">
              <a:lumMod val="85000"/>
            </a:schemeClr>
          </a:solidFill>
        </p:spPr>
        <p:txBody>
          <a:bodyPr wrap="square" rtlCol="0">
            <a:spAutoFit/>
          </a:bodyPr>
          <a:lstStyle>
            <a:defPPr>
              <a:defRPr lang="en-US"/>
            </a:defPPr>
            <a:lvl1pPr>
              <a:defRPr kumimoji="1"/>
            </a:lvl1pPr>
          </a:lstStyle>
          <a:p>
            <a:r>
              <a:rPr lang="ja-JP" altLang="en-US" sz="1400">
                <a:latin typeface="Hiragino Kaku Gothic Pro W3" panose="020B0300000000000000" pitchFamily="34" charset="-128"/>
                <a:ea typeface="Hiragino Kaku Gothic Pro W3" panose="020B0300000000000000" pitchFamily="34" charset="-128"/>
              </a:rPr>
              <a:t>研究を通じた教育と人材育成</a:t>
            </a:r>
          </a:p>
        </p:txBody>
      </p:sp>
      <p:sp>
        <p:nvSpPr>
          <p:cNvPr id="304" name="テキスト ボックス 303">
            <a:extLst>
              <a:ext uri="{FF2B5EF4-FFF2-40B4-BE49-F238E27FC236}">
                <a16:creationId xmlns:a16="http://schemas.microsoft.com/office/drawing/2014/main" id="{0FD26BDF-1EFD-022A-D72F-EA92F11EB730}"/>
              </a:ext>
            </a:extLst>
          </p:cNvPr>
          <p:cNvSpPr txBox="1"/>
          <p:nvPr/>
        </p:nvSpPr>
        <p:spPr>
          <a:xfrm>
            <a:off x="7259285" y="6141069"/>
            <a:ext cx="1569660" cy="369332"/>
          </a:xfrm>
          <a:prstGeom prst="rect">
            <a:avLst/>
          </a:prstGeom>
          <a:noFill/>
        </p:spPr>
        <p:txBody>
          <a:bodyPr wrap="none" rtlCol="0">
            <a:spAutoFit/>
          </a:bodyPr>
          <a:lstStyle>
            <a:defPPr>
              <a:defRPr lang="en-US"/>
            </a:defPPr>
            <a:lvl1pPr>
              <a:defRPr kumimoji="1"/>
            </a:lvl1pPr>
          </a:lstStyle>
          <a:p>
            <a:r>
              <a:rPr lang="ja-JP" altLang="en-US">
                <a:latin typeface="Hiragino Kaku Gothic Pro W3" panose="020B0300000000000000" pitchFamily="34" charset="-128"/>
                <a:ea typeface="Hiragino Kaku Gothic Pro W3" panose="020B0300000000000000" pitchFamily="34" charset="-128"/>
              </a:rPr>
              <a:t>社会での活躍</a:t>
            </a:r>
          </a:p>
        </p:txBody>
      </p:sp>
      <p:sp>
        <p:nvSpPr>
          <p:cNvPr id="100" name="テキスト ボックス 99">
            <a:extLst>
              <a:ext uri="{FF2B5EF4-FFF2-40B4-BE49-F238E27FC236}">
                <a16:creationId xmlns:a16="http://schemas.microsoft.com/office/drawing/2014/main" id="{D4A90684-8349-71FA-6937-BC0578293FBB}"/>
              </a:ext>
            </a:extLst>
          </p:cNvPr>
          <p:cNvSpPr txBox="1"/>
          <p:nvPr/>
        </p:nvSpPr>
        <p:spPr>
          <a:xfrm>
            <a:off x="4608085" y="916099"/>
            <a:ext cx="2470388" cy="707886"/>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研究単位の大型化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日常的相互作用機会の増加</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・アイデア実現環境</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工作室など</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の整備</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306" name="テキスト ボックス 305">
            <a:extLst>
              <a:ext uri="{FF2B5EF4-FFF2-40B4-BE49-F238E27FC236}">
                <a16:creationId xmlns:a16="http://schemas.microsoft.com/office/drawing/2014/main" id="{1A94725E-CBF1-0450-9E5F-374ADE049612}"/>
              </a:ext>
            </a:extLst>
          </p:cNvPr>
          <p:cNvSpPr txBox="1"/>
          <p:nvPr/>
        </p:nvSpPr>
        <p:spPr>
          <a:xfrm>
            <a:off x="-22776" y="-47500"/>
            <a:ext cx="6486669" cy="307777"/>
          </a:xfrm>
          <a:prstGeom prst="rect">
            <a:avLst/>
          </a:prstGeom>
          <a:noFill/>
        </p:spPr>
        <p:txBody>
          <a:bodyPr wrap="square" rtlCol="0">
            <a:spAutoFit/>
          </a:bodyPr>
          <a:lstStyle/>
          <a:p>
            <a:r>
              <a:rPr kumimoji="1" lang="ja-JP" altLang="en-US" sz="1400">
                <a:latin typeface="Hiragino Kaku Gothic Pro W3" panose="020B0300000000000000" pitchFamily="34" charset="-128"/>
                <a:ea typeface="Hiragino Kaku Gothic Pro W3" panose="020B0300000000000000" pitchFamily="34" charset="-128"/>
              </a:rPr>
              <a:t>研究成果が生まれやすいコア教育研究環境の整備による</a:t>
            </a:r>
          </a:p>
        </p:txBody>
      </p:sp>
      <p:sp>
        <p:nvSpPr>
          <p:cNvPr id="307" name="テキスト ボックス 306">
            <a:extLst>
              <a:ext uri="{FF2B5EF4-FFF2-40B4-BE49-F238E27FC236}">
                <a16:creationId xmlns:a16="http://schemas.microsoft.com/office/drawing/2014/main" id="{918C983A-B2AB-4197-8F2D-63713F0356A0}"/>
              </a:ext>
            </a:extLst>
          </p:cNvPr>
          <p:cNvSpPr txBox="1"/>
          <p:nvPr/>
        </p:nvSpPr>
        <p:spPr>
          <a:xfrm>
            <a:off x="0" y="2860330"/>
            <a:ext cx="2950873" cy="861774"/>
          </a:xfrm>
          <a:prstGeom prst="rect">
            <a:avLst/>
          </a:prstGeom>
          <a:noFill/>
        </p:spPr>
        <p:txBody>
          <a:bodyPr wrap="square" rtlCol="0">
            <a:spAutoFit/>
          </a:bodyPr>
          <a:lstStyle/>
          <a:p>
            <a:r>
              <a:rPr kumimoji="1" lang="ja-JP" altLang="en-US" sz="1000">
                <a:latin typeface="Hiragino Kaku Gothic Pro W3" panose="020B0300000000000000" pitchFamily="34" charset="-128"/>
                <a:ea typeface="Hiragino Kaku Gothic Pro W3" panose="020B0300000000000000" pitchFamily="34" charset="-128"/>
              </a:rPr>
              <a:t>コア教育研究環境を見定め、それぞれのコア教育研究環境について、アクションプランと</a:t>
            </a:r>
            <a:r>
              <a:rPr kumimoji="1" lang="en-US" altLang="ja-JP" sz="1000" dirty="0">
                <a:latin typeface="Hiragino Kaku Gothic Pro W3" panose="020B0300000000000000" pitchFamily="34" charset="-128"/>
                <a:ea typeface="Hiragino Kaku Gothic Pro W3" panose="020B0300000000000000" pitchFamily="34" charset="-128"/>
              </a:rPr>
              <a:t>KPI</a:t>
            </a:r>
            <a:r>
              <a:rPr kumimoji="1" lang="ja-JP" altLang="en-US" sz="1000">
                <a:latin typeface="Hiragino Kaku Gothic Pro W3" panose="020B0300000000000000" pitchFamily="34" charset="-128"/>
                <a:ea typeface="Hiragino Kaku Gothic Pro W3" panose="020B0300000000000000" pitchFamily="34" charset="-128"/>
              </a:rPr>
              <a:t>測定項目を設定する。測定と測定値向上が</a:t>
            </a:r>
            <a:r>
              <a:rPr kumimoji="1" lang="en-US" altLang="ja-JP" sz="1000" dirty="0">
                <a:latin typeface="Hiragino Kaku Gothic Pro W3" panose="020B0300000000000000" pitchFamily="34" charset="-128"/>
                <a:ea typeface="Hiragino Kaku Gothic Pro W3" panose="020B0300000000000000" pitchFamily="34" charset="-128"/>
              </a:rPr>
              <a:t>URA</a:t>
            </a:r>
            <a:r>
              <a:rPr kumimoji="1" lang="ja-JP" altLang="en-US" sz="1000">
                <a:latin typeface="Hiragino Kaku Gothic Pro W3" panose="020B0300000000000000" pitchFamily="34" charset="-128"/>
                <a:ea typeface="Hiragino Kaku Gothic Pro W3" panose="020B0300000000000000" pitchFamily="34" charset="-128"/>
              </a:rPr>
              <a:t>等の役割。全体を継続的に見直すことで改善を図る。</a:t>
            </a:r>
            <a:endParaRPr kumimoji="1" lang="en-US" altLang="ja-JP" sz="1000" dirty="0">
              <a:latin typeface="Hiragino Kaku Gothic Pro W3" panose="020B0300000000000000" pitchFamily="34" charset="-128"/>
              <a:ea typeface="Hiragino Kaku Gothic Pro W3" panose="020B0300000000000000" pitchFamily="34" charset="-128"/>
            </a:endParaRPr>
          </a:p>
        </p:txBody>
      </p:sp>
      <p:sp>
        <p:nvSpPr>
          <p:cNvPr id="313" name="星 5 312">
            <a:extLst>
              <a:ext uri="{FF2B5EF4-FFF2-40B4-BE49-F238E27FC236}">
                <a16:creationId xmlns:a16="http://schemas.microsoft.com/office/drawing/2014/main" id="{01DD7361-6920-DDFA-8DDD-C880467CB92D}"/>
              </a:ext>
            </a:extLst>
          </p:cNvPr>
          <p:cNvSpPr/>
          <p:nvPr/>
        </p:nvSpPr>
        <p:spPr>
          <a:xfrm>
            <a:off x="77876" y="6686480"/>
            <a:ext cx="119954" cy="119954"/>
          </a:xfrm>
          <a:prstGeom prst="star5">
            <a:avLst/>
          </a:prstGeom>
          <a:solidFill>
            <a:srgbClr val="FFFF00"/>
          </a:solidFill>
          <a:ln w="31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314" name="テキスト ボックス 313">
            <a:extLst>
              <a:ext uri="{FF2B5EF4-FFF2-40B4-BE49-F238E27FC236}">
                <a16:creationId xmlns:a16="http://schemas.microsoft.com/office/drawing/2014/main" id="{C78B5E30-1555-37BC-0482-1D637E271AD7}"/>
              </a:ext>
            </a:extLst>
          </p:cNvPr>
          <p:cNvSpPr txBox="1"/>
          <p:nvPr/>
        </p:nvSpPr>
        <p:spPr>
          <a:xfrm>
            <a:off x="223172" y="6630923"/>
            <a:ext cx="1723549"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アチーブメントモデル</a:t>
            </a:r>
          </a:p>
        </p:txBody>
      </p:sp>
      <p:sp>
        <p:nvSpPr>
          <p:cNvPr id="4" name="テキスト ボックス 3">
            <a:extLst>
              <a:ext uri="{FF2B5EF4-FFF2-40B4-BE49-F238E27FC236}">
                <a16:creationId xmlns:a16="http://schemas.microsoft.com/office/drawing/2014/main" id="{6F660C27-847D-AFC6-0BDB-DBB80AC404FE}"/>
              </a:ext>
            </a:extLst>
          </p:cNvPr>
          <p:cNvSpPr txBox="1"/>
          <p:nvPr/>
        </p:nvSpPr>
        <p:spPr>
          <a:xfrm>
            <a:off x="6577639" y="610716"/>
            <a:ext cx="2579552" cy="246221"/>
          </a:xfrm>
          <a:prstGeom prst="rect">
            <a:avLst/>
          </a:prstGeom>
          <a:noFill/>
        </p:spPr>
        <p:txBody>
          <a:bodyPr wrap="none" rtlCol="0">
            <a:spAutoFit/>
          </a:bodyPr>
          <a:lstStyle/>
          <a:p>
            <a:r>
              <a:rPr kumimoji="1" lang="ja-JP" altLang="en-US" sz="1000">
                <a:latin typeface="Hiragino Kaku Gothic Pro W3" panose="020B0300000000000000" pitchFamily="34" charset="-128"/>
                <a:ea typeface="Hiragino Kaku Gothic Pro W3" panose="020B0300000000000000" pitchFamily="34" charset="-128"/>
              </a:rPr>
              <a:t>東北大学生命科学研究科</a:t>
            </a:r>
            <a:r>
              <a:rPr kumimoji="1" lang="en-US" altLang="ja-JP" sz="1000" dirty="0">
                <a:latin typeface="Hiragino Kaku Gothic Pro W3" panose="020B0300000000000000" pitchFamily="34" charset="-128"/>
                <a:ea typeface="Hiragino Kaku Gothic Pro W3" panose="020B0300000000000000" pitchFamily="34" charset="-128"/>
              </a:rPr>
              <a:t> </a:t>
            </a:r>
            <a:r>
              <a:rPr kumimoji="1" lang="ja-JP" altLang="en-US" sz="1000">
                <a:latin typeface="Hiragino Kaku Gothic Pro W3" panose="020B0300000000000000" pitchFamily="34" charset="-128"/>
                <a:ea typeface="Hiragino Kaku Gothic Pro W3" panose="020B0300000000000000" pitchFamily="34" charset="-128"/>
              </a:rPr>
              <a:t>准教授</a:t>
            </a:r>
            <a:r>
              <a:rPr kumimoji="1" lang="en-US" altLang="ja-JP" sz="1000" dirty="0">
                <a:latin typeface="Hiragino Kaku Gothic Pro W3" panose="020B0300000000000000" pitchFamily="34" charset="-128"/>
                <a:ea typeface="Hiragino Kaku Gothic Pro W3" panose="020B0300000000000000" pitchFamily="34" charset="-128"/>
              </a:rPr>
              <a:t> </a:t>
            </a:r>
            <a:r>
              <a:rPr kumimoji="1" lang="ja-JP" altLang="en-US" sz="1000">
                <a:latin typeface="Hiragino Kaku Gothic Pro W3" panose="020B0300000000000000" pitchFamily="34" charset="-128"/>
                <a:ea typeface="Hiragino Kaku Gothic Pro W3" panose="020B0300000000000000" pitchFamily="34" charset="-128"/>
              </a:rPr>
              <a:t>大坪嘉行</a:t>
            </a:r>
            <a:endParaRPr kumimoji="1" lang="ja-JP" altLang="en-US" sz="1000"/>
          </a:p>
        </p:txBody>
      </p:sp>
      <p:sp>
        <p:nvSpPr>
          <p:cNvPr id="5" name="テキスト ボックス 4">
            <a:extLst>
              <a:ext uri="{FF2B5EF4-FFF2-40B4-BE49-F238E27FC236}">
                <a16:creationId xmlns:a16="http://schemas.microsoft.com/office/drawing/2014/main" id="{C8797060-973F-645C-BBBD-E527B9F07CDC}"/>
              </a:ext>
            </a:extLst>
          </p:cNvPr>
          <p:cNvSpPr txBox="1"/>
          <p:nvPr/>
        </p:nvSpPr>
        <p:spPr>
          <a:xfrm>
            <a:off x="79549" y="1494925"/>
            <a:ext cx="1193096" cy="307777"/>
          </a:xfrm>
          <a:prstGeom prst="rect">
            <a:avLst/>
          </a:prstGeom>
          <a:solidFill>
            <a:srgbClr val="00B050"/>
          </a:solidFill>
          <a:ln>
            <a:solidFill>
              <a:schemeClr val="accent1">
                <a:shade val="15000"/>
              </a:schemeClr>
            </a:solidFill>
          </a:ln>
        </p:spPr>
        <p:txBody>
          <a:bodyPr wrap="square" rtlCol="0">
            <a:spAutoFit/>
          </a:bodyPr>
          <a:lstStyle/>
          <a:p>
            <a:pPr algn="ctr"/>
            <a:r>
              <a:rPr kumimoji="1" lang="ja-JP" altLang="en-US" sz="1400" b="1">
                <a:solidFill>
                  <a:schemeClr val="bg1"/>
                </a:solidFill>
                <a:latin typeface="Hiragino Kaku Gothic Pro W3" panose="020B0300000000000000" pitchFamily="34" charset="-128"/>
                <a:ea typeface="Hiragino Kaku Gothic Pro W3" panose="020B0300000000000000" pitchFamily="34" charset="-128"/>
              </a:rPr>
              <a:t>環境</a:t>
            </a:r>
          </a:p>
        </p:txBody>
      </p:sp>
      <p:sp>
        <p:nvSpPr>
          <p:cNvPr id="6" name="テキスト ボックス 5">
            <a:extLst>
              <a:ext uri="{FF2B5EF4-FFF2-40B4-BE49-F238E27FC236}">
                <a16:creationId xmlns:a16="http://schemas.microsoft.com/office/drawing/2014/main" id="{BFD27914-A04B-84A4-05BD-072D3B6A55D3}"/>
              </a:ext>
            </a:extLst>
          </p:cNvPr>
          <p:cNvSpPr txBox="1"/>
          <p:nvPr/>
        </p:nvSpPr>
        <p:spPr>
          <a:xfrm>
            <a:off x="72940" y="1133990"/>
            <a:ext cx="1199705" cy="307777"/>
          </a:xfrm>
          <a:prstGeom prst="rect">
            <a:avLst/>
          </a:prstGeom>
          <a:solidFill>
            <a:srgbClr val="0411FB"/>
          </a:solidFill>
        </p:spPr>
        <p:txBody>
          <a:bodyPr wrap="squar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pPr algn="ctr"/>
            <a:r>
              <a:rPr lang="ja-JP" altLang="en-US" sz="1400" b="1"/>
              <a:t>プロセス</a:t>
            </a:r>
          </a:p>
        </p:txBody>
      </p:sp>
      <p:sp>
        <p:nvSpPr>
          <p:cNvPr id="10" name="テキスト ボックス 9">
            <a:extLst>
              <a:ext uri="{FF2B5EF4-FFF2-40B4-BE49-F238E27FC236}">
                <a16:creationId xmlns:a16="http://schemas.microsoft.com/office/drawing/2014/main" id="{3633960A-B37C-B8BB-5884-20FE870C7F62}"/>
              </a:ext>
            </a:extLst>
          </p:cNvPr>
          <p:cNvSpPr txBox="1"/>
          <p:nvPr/>
        </p:nvSpPr>
        <p:spPr>
          <a:xfrm>
            <a:off x="77876" y="1851535"/>
            <a:ext cx="1194769" cy="307777"/>
          </a:xfrm>
          <a:prstGeom prst="rect">
            <a:avLst/>
          </a:prstGeom>
          <a:solidFill>
            <a:srgbClr val="7030A0"/>
          </a:solidFill>
        </p:spPr>
        <p:txBody>
          <a:bodyPr wrap="square" rtlCol="0">
            <a:spAutoFit/>
          </a:bodyPr>
          <a:lstStyle>
            <a:defPPr>
              <a:defRPr lang="en-US"/>
            </a:defPPr>
            <a:lvl1pPr>
              <a:defRPr kumimoji="1" sz="1000">
                <a:latin typeface="Hiragino Kaku Gothic Pro W3" panose="020B0300000000000000" pitchFamily="34" charset="-128"/>
                <a:ea typeface="Hiragino Kaku Gothic Pro W3" panose="020B0300000000000000" pitchFamily="34" charset="-128"/>
              </a:defRPr>
            </a:lvl1pPr>
          </a:lstStyle>
          <a:p>
            <a:pPr algn="ctr"/>
            <a:r>
              <a:rPr lang="ja-JP" altLang="en-US" sz="1400" b="1">
                <a:solidFill>
                  <a:schemeClr val="bg1"/>
                </a:solidFill>
              </a:rPr>
              <a:t>アクション</a:t>
            </a:r>
          </a:p>
        </p:txBody>
      </p:sp>
      <p:sp>
        <p:nvSpPr>
          <p:cNvPr id="33" name="テキスト ボックス 32">
            <a:extLst>
              <a:ext uri="{FF2B5EF4-FFF2-40B4-BE49-F238E27FC236}">
                <a16:creationId xmlns:a16="http://schemas.microsoft.com/office/drawing/2014/main" id="{13C6E464-AA9F-B747-3CD7-4848D5519803}"/>
              </a:ext>
            </a:extLst>
          </p:cNvPr>
          <p:cNvSpPr txBox="1"/>
          <p:nvPr/>
        </p:nvSpPr>
        <p:spPr>
          <a:xfrm>
            <a:off x="2358826" y="1387606"/>
            <a:ext cx="1550424" cy="369332"/>
          </a:xfrm>
          <a:prstGeom prst="rect">
            <a:avLst/>
          </a:prstGeom>
          <a:solidFill>
            <a:srgbClr val="0411FB"/>
          </a:solidFill>
        </p:spPr>
        <p:txBody>
          <a:bodyPr wrap="none" rtlCol="0">
            <a:spAutoFit/>
          </a:bodyPr>
          <a:lstStyle>
            <a:defPPr>
              <a:defRPr lang="en-US"/>
            </a:defPPr>
            <a:lvl1pPr>
              <a:defRPr kumimoji="1"/>
            </a:lvl1pPr>
          </a:lstStyle>
          <a:p>
            <a:r>
              <a:rPr lang="ja-JP" altLang="en-US">
                <a:solidFill>
                  <a:schemeClr val="bg1"/>
                </a:solidFill>
                <a:latin typeface="Hiragino Kaku Gothic Pro W3" panose="020B0300000000000000" pitchFamily="34" charset="-128"/>
                <a:ea typeface="Hiragino Kaku Gothic Pro W3" panose="020B0300000000000000" pitchFamily="34" charset="-128"/>
              </a:rPr>
              <a:t>アイデア着想</a:t>
            </a:r>
          </a:p>
        </p:txBody>
      </p:sp>
      <p:sp>
        <p:nvSpPr>
          <p:cNvPr id="11" name="テキスト ボックス 10">
            <a:extLst>
              <a:ext uri="{FF2B5EF4-FFF2-40B4-BE49-F238E27FC236}">
                <a16:creationId xmlns:a16="http://schemas.microsoft.com/office/drawing/2014/main" id="{4D8B5FB2-0556-4D39-428F-5F62021C24EB}"/>
              </a:ext>
            </a:extLst>
          </p:cNvPr>
          <p:cNvSpPr txBox="1"/>
          <p:nvPr/>
        </p:nvSpPr>
        <p:spPr>
          <a:xfrm>
            <a:off x="637953" y="6436627"/>
            <a:ext cx="728068" cy="246221"/>
          </a:xfrm>
          <a:prstGeom prst="rect">
            <a:avLst/>
          </a:prstGeom>
          <a:solidFill>
            <a:srgbClr val="0411FB"/>
          </a:solidFill>
        </p:spPr>
        <p:txBody>
          <a:bodyPr wrap="square" rtlCol="0">
            <a:spAutoFit/>
          </a:bodyPr>
          <a:lstStyle>
            <a:defPPr>
              <a:defRPr lang="en-US"/>
            </a:defPPr>
            <a:lvl1pPr>
              <a:defRPr kumimoji="1">
                <a:solidFill>
                  <a:schemeClr val="bg1"/>
                </a:solidFill>
                <a:latin typeface="Hiragino Kaku Gothic Pro W3" panose="020B0300000000000000" pitchFamily="34" charset="-128"/>
                <a:ea typeface="Hiragino Kaku Gothic Pro W3" panose="020B0300000000000000" pitchFamily="34" charset="-128"/>
              </a:defRPr>
            </a:lvl1pPr>
          </a:lstStyle>
          <a:p>
            <a:pPr algn="ctr"/>
            <a:r>
              <a:rPr lang="ja-JP" altLang="en-US" sz="1000"/>
              <a:t>意欲向上</a:t>
            </a:r>
          </a:p>
        </p:txBody>
      </p:sp>
      <p:sp>
        <p:nvSpPr>
          <p:cNvPr id="12" name="テキスト ボックス 11">
            <a:extLst>
              <a:ext uri="{FF2B5EF4-FFF2-40B4-BE49-F238E27FC236}">
                <a16:creationId xmlns:a16="http://schemas.microsoft.com/office/drawing/2014/main" id="{89FBAB76-54EC-315F-C647-BB82E720ADB3}"/>
              </a:ext>
            </a:extLst>
          </p:cNvPr>
          <p:cNvSpPr txBox="1"/>
          <p:nvPr/>
        </p:nvSpPr>
        <p:spPr>
          <a:xfrm>
            <a:off x="7531023" y="5517559"/>
            <a:ext cx="877163" cy="369332"/>
          </a:xfrm>
          <a:prstGeom prst="rect">
            <a:avLst/>
          </a:prstGeom>
          <a:solidFill>
            <a:schemeClr val="accent2">
              <a:lumMod val="60000"/>
              <a:lumOff val="40000"/>
            </a:schemeClr>
          </a:solidFill>
        </p:spPr>
        <p:txBody>
          <a:bodyPr wrap="none" rtlCol="0">
            <a:spAutoFit/>
          </a:bodyPr>
          <a:lstStyle>
            <a:defPPr>
              <a:defRPr lang="en-US"/>
            </a:defPPr>
            <a:lvl1pPr>
              <a:defRPr kumimoji="1">
                <a:latin typeface="Hiragino Kaku Gothic Pro W3" panose="020B0300000000000000" pitchFamily="34" charset="-128"/>
                <a:ea typeface="Hiragino Kaku Gothic Pro W3" panose="020B0300000000000000" pitchFamily="34" charset="-128"/>
              </a:defRPr>
            </a:lvl1pPr>
          </a:lstStyle>
          <a:p>
            <a:r>
              <a:rPr lang="ja-JP" altLang="en-US"/>
              <a:t>卒業後</a:t>
            </a:r>
          </a:p>
        </p:txBody>
      </p:sp>
      <p:sp>
        <p:nvSpPr>
          <p:cNvPr id="22" name="下矢印 21">
            <a:extLst>
              <a:ext uri="{FF2B5EF4-FFF2-40B4-BE49-F238E27FC236}">
                <a16:creationId xmlns:a16="http://schemas.microsoft.com/office/drawing/2014/main" id="{00A658DF-1921-D912-D662-041B3E30341D}"/>
              </a:ext>
            </a:extLst>
          </p:cNvPr>
          <p:cNvSpPr/>
          <p:nvPr/>
        </p:nvSpPr>
        <p:spPr>
          <a:xfrm rot="16200000">
            <a:off x="716628" y="6002906"/>
            <a:ext cx="665871" cy="261971"/>
          </a:xfrm>
          <a:prstGeom prst="downArrow">
            <a:avLst/>
          </a:prstGeom>
          <a:solidFill>
            <a:srgbClr val="0411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iragino Kaku Gothic Pro W3" panose="020B0300000000000000" pitchFamily="34" charset="-128"/>
              <a:ea typeface="Hiragino Kaku Gothic Pro W3" panose="020B0300000000000000" pitchFamily="34" charset="-128"/>
            </a:endParaRPr>
          </a:p>
        </p:txBody>
      </p:sp>
      <p:sp>
        <p:nvSpPr>
          <p:cNvPr id="106" name="テキスト ボックス 105">
            <a:extLst>
              <a:ext uri="{FF2B5EF4-FFF2-40B4-BE49-F238E27FC236}">
                <a16:creationId xmlns:a16="http://schemas.microsoft.com/office/drawing/2014/main" id="{4F9EBC7A-A6D8-9CA1-9A61-BDCEEDA64F7F}"/>
              </a:ext>
            </a:extLst>
          </p:cNvPr>
          <p:cNvSpPr txBox="1"/>
          <p:nvPr/>
        </p:nvSpPr>
        <p:spPr>
          <a:xfrm>
            <a:off x="6262933" y="1567401"/>
            <a:ext cx="2034633"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5.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アイデアを試しやすい環境</a:t>
            </a:r>
          </a:p>
        </p:txBody>
      </p:sp>
      <p:sp>
        <p:nvSpPr>
          <p:cNvPr id="23" name="テキスト ボックス 22">
            <a:extLst>
              <a:ext uri="{FF2B5EF4-FFF2-40B4-BE49-F238E27FC236}">
                <a16:creationId xmlns:a16="http://schemas.microsoft.com/office/drawing/2014/main" id="{8DCE234C-4B17-FAB6-144C-0204AE03507C}"/>
              </a:ext>
            </a:extLst>
          </p:cNvPr>
          <p:cNvSpPr txBox="1"/>
          <p:nvPr/>
        </p:nvSpPr>
        <p:spPr>
          <a:xfrm>
            <a:off x="6607461" y="2641328"/>
            <a:ext cx="2564160" cy="1169551"/>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・まとまった研究時間の確保</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・学生の意欲能力向上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E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入学前意向上</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F.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・研究機器ファシリティ・オペレーターの充実</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p:txBody>
      </p:sp>
      <p:sp>
        <p:nvSpPr>
          <p:cNvPr id="108" name="テキスト ボックス 107">
            <a:extLst>
              <a:ext uri="{FF2B5EF4-FFF2-40B4-BE49-F238E27FC236}">
                <a16:creationId xmlns:a16="http://schemas.microsoft.com/office/drawing/2014/main" id="{EC803184-DD24-FB9E-435D-19F1D3F7872F}"/>
              </a:ext>
            </a:extLst>
          </p:cNvPr>
          <p:cNvSpPr txBox="1"/>
          <p:nvPr/>
        </p:nvSpPr>
        <p:spPr>
          <a:xfrm>
            <a:off x="6212672" y="3933303"/>
            <a:ext cx="2536354" cy="246221"/>
          </a:xfrm>
          <a:prstGeom prst="rect">
            <a:avLst/>
          </a:prstGeom>
          <a:solidFill>
            <a:srgbClr val="00B050"/>
          </a:solidFill>
          <a:ln w="19050">
            <a:noFill/>
          </a:ln>
        </p:spPr>
        <p:txBody>
          <a:bodyPr wrap="square" rtlCol="0">
            <a:spAutoFit/>
          </a:bodyPr>
          <a:lstStyle/>
          <a:p>
            <a:r>
              <a:rPr kumimoji="1" lang="en-US" altLang="ja-JP" sz="1000" b="1" dirty="0">
                <a:solidFill>
                  <a:schemeClr val="bg1"/>
                </a:solidFill>
                <a:latin typeface="Hiragino Kaku Gothic Pro W3" panose="020B0300000000000000" pitchFamily="34" charset="-128"/>
                <a:ea typeface="Hiragino Kaku Gothic Pro W3" panose="020B0300000000000000" pitchFamily="34" charset="-128"/>
              </a:rPr>
              <a:t>7. </a:t>
            </a:r>
            <a:r>
              <a:rPr kumimoji="1" lang="ja-JP" altLang="en-US" sz="1000" b="1">
                <a:solidFill>
                  <a:schemeClr val="bg1"/>
                </a:solidFill>
                <a:latin typeface="Hiragino Kaku Gothic Pro W3" panose="020B0300000000000000" pitchFamily="34" charset="-128"/>
                <a:ea typeface="Hiragino Kaku Gothic Pro W3" panose="020B0300000000000000" pitchFamily="34" charset="-128"/>
              </a:rPr>
              <a:t>成果発表・社会実装がしやすい環境</a:t>
            </a:r>
          </a:p>
        </p:txBody>
      </p:sp>
      <p:sp>
        <p:nvSpPr>
          <p:cNvPr id="116" name="テキスト ボックス 115">
            <a:extLst>
              <a:ext uri="{FF2B5EF4-FFF2-40B4-BE49-F238E27FC236}">
                <a16:creationId xmlns:a16="http://schemas.microsoft.com/office/drawing/2014/main" id="{D7121B2D-6EC6-E875-3C3B-13D973D8F8B6}"/>
              </a:ext>
            </a:extLst>
          </p:cNvPr>
          <p:cNvSpPr txBox="1"/>
          <p:nvPr/>
        </p:nvSpPr>
        <p:spPr>
          <a:xfrm>
            <a:off x="3101414" y="4998193"/>
            <a:ext cx="2448890" cy="246221"/>
          </a:xfrm>
          <a:prstGeom prst="rect">
            <a:avLst/>
          </a:prstGeom>
          <a:solidFill>
            <a:srgbClr val="00B050"/>
          </a:solidFill>
          <a:ln w="19050">
            <a:noFill/>
          </a:ln>
        </p:spPr>
        <p:txBody>
          <a:bodyPr wrap="square" rtlCol="0">
            <a:spAutoFit/>
          </a:bodyPr>
          <a:lstStyle>
            <a:defPPr>
              <a:defRPr lang="en-US"/>
            </a:defPPr>
            <a:lvl1pPr>
              <a:defRPr kumimoji="1" sz="1000">
                <a:solidFill>
                  <a:schemeClr val="bg1"/>
                </a:solidFill>
                <a:latin typeface="Hiragino Kaku Gothic Pro W3" panose="020B0300000000000000" pitchFamily="34" charset="-128"/>
                <a:ea typeface="Hiragino Kaku Gothic Pro W3" panose="020B0300000000000000" pitchFamily="34" charset="-128"/>
              </a:defRPr>
            </a:lvl1pPr>
          </a:lstStyle>
          <a:p>
            <a:r>
              <a:rPr lang="en-US" altLang="ja-JP" b="1" dirty="0"/>
              <a:t>2. </a:t>
            </a:r>
            <a:r>
              <a:rPr lang="ja-JP" altLang="en-US" b="1"/>
              <a:t>学生の意欲が高まる環境</a:t>
            </a:r>
          </a:p>
        </p:txBody>
      </p:sp>
      <p:sp>
        <p:nvSpPr>
          <p:cNvPr id="25" name="テキスト ボックス 24">
            <a:extLst>
              <a:ext uri="{FF2B5EF4-FFF2-40B4-BE49-F238E27FC236}">
                <a16:creationId xmlns:a16="http://schemas.microsoft.com/office/drawing/2014/main" id="{71828CC5-D483-2301-91EF-2C3F5748B664}"/>
              </a:ext>
            </a:extLst>
          </p:cNvPr>
          <p:cNvSpPr txBox="1"/>
          <p:nvPr/>
        </p:nvSpPr>
        <p:spPr>
          <a:xfrm>
            <a:off x="3963182" y="6637850"/>
            <a:ext cx="646331" cy="276999"/>
          </a:xfrm>
          <a:prstGeom prst="rect">
            <a:avLst/>
          </a:prstGeom>
          <a:noFill/>
        </p:spPr>
        <p:txBody>
          <a:bodyPr wrap="none" rtlCol="0">
            <a:spAutoFit/>
          </a:bodyPr>
          <a:lstStyle/>
          <a:p>
            <a:r>
              <a:rPr kumimoji="1" lang="ja-JP" altLang="en-US" sz="1200">
                <a:latin typeface="Hiragino Kaku Gothic Pro W3" panose="020B0300000000000000" pitchFamily="34" charset="-128"/>
                <a:ea typeface="Hiragino Kaku Gothic Pro W3" panose="020B0300000000000000" pitchFamily="34" charset="-128"/>
              </a:rPr>
              <a:t>好循環</a:t>
            </a:r>
          </a:p>
        </p:txBody>
      </p:sp>
      <p:sp>
        <p:nvSpPr>
          <p:cNvPr id="66" name="テキスト ボックス 65">
            <a:extLst>
              <a:ext uri="{FF2B5EF4-FFF2-40B4-BE49-F238E27FC236}">
                <a16:creationId xmlns:a16="http://schemas.microsoft.com/office/drawing/2014/main" id="{8A86C26E-577F-36DC-548E-B9A185ECEFDE}"/>
              </a:ext>
            </a:extLst>
          </p:cNvPr>
          <p:cNvSpPr txBox="1"/>
          <p:nvPr/>
        </p:nvSpPr>
        <p:spPr>
          <a:xfrm>
            <a:off x="6212672" y="4174246"/>
            <a:ext cx="2850720" cy="553998"/>
          </a:xfrm>
          <a:prstGeom prst="rect">
            <a:avLst/>
          </a:prstGeom>
          <a:solidFill>
            <a:srgbClr val="7030A0"/>
          </a:solidFill>
        </p:spPr>
        <p:txBody>
          <a:bodyPr wrap="square" rtlCol="0">
            <a:spAutoFit/>
          </a:bodyPr>
          <a:lstStyle/>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ja-JP" altLang="en-US" sz="1000" dirty="0">
                <a:solidFill>
                  <a:schemeClr val="bg1"/>
                </a:solidFill>
                <a:latin typeface="Hiragino Kaku Gothic Pro W3" panose="020B0300000000000000" pitchFamily="34" charset="-128"/>
                <a:ea typeface="Hiragino Kaku Gothic Pro W3" panose="020B0300000000000000" pitchFamily="34" charset="-128"/>
              </a:rPr>
              <a:t>データ解析・論文作成・投稿支援</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C.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ユニットクラスター制の導入</a:t>
            </a:r>
            <a:endParaRPr kumimoji="1" lang="en-US" altLang="ja-JP" sz="1000" dirty="0">
              <a:solidFill>
                <a:schemeClr val="bg1"/>
              </a:solidFill>
              <a:latin typeface="Hiragino Kaku Gothic Pro W3" panose="020B0300000000000000" pitchFamily="34" charset="-128"/>
              <a:ea typeface="Hiragino Kaku Gothic Pro W3" panose="020B0300000000000000" pitchFamily="34" charset="-128"/>
            </a:endParaRPr>
          </a:p>
          <a:p>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a:t>
            </a:r>
            <a:r>
              <a:rPr kumimoji="1" lang="en-US" altLang="ja-JP" sz="1000">
                <a:solidFill>
                  <a:schemeClr val="bg1"/>
                </a:solidFill>
                <a:latin typeface="Hiragino Kaku Gothic Pro W3" panose="020B0300000000000000" pitchFamily="34" charset="-128"/>
                <a:ea typeface="Hiragino Kaku Gothic Pro W3" panose="020B0300000000000000" pitchFamily="34" charset="-128"/>
              </a:rPr>
              <a:t>D. </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研究成果の質の評価</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 (HQA</a:t>
            </a:r>
            <a:r>
              <a:rPr kumimoji="1" lang="ja-JP" altLang="en-US" sz="1000">
                <a:solidFill>
                  <a:schemeClr val="bg1"/>
                </a:solidFill>
                <a:latin typeface="Hiragino Kaku Gothic Pro W3" panose="020B0300000000000000" pitchFamily="34" charset="-128"/>
                <a:ea typeface="Hiragino Kaku Gothic Pro W3" panose="020B0300000000000000" pitchFamily="34" charset="-128"/>
              </a:rPr>
              <a:t>法</a:t>
            </a:r>
            <a:r>
              <a:rPr kumimoji="1" lang="en-US" altLang="ja-JP" sz="1000" dirty="0">
                <a:solidFill>
                  <a:schemeClr val="bg1"/>
                </a:solidFill>
                <a:latin typeface="Hiragino Kaku Gothic Pro W3" panose="020B0300000000000000" pitchFamily="34" charset="-128"/>
                <a:ea typeface="Hiragino Kaku Gothic Pro W3" panose="020B0300000000000000" pitchFamily="34" charset="-128"/>
              </a:rPr>
              <a:t>)</a:t>
            </a:r>
          </a:p>
        </p:txBody>
      </p:sp>
      <p:sp>
        <p:nvSpPr>
          <p:cNvPr id="71" name="テキスト ボックス 70">
            <a:extLst>
              <a:ext uri="{FF2B5EF4-FFF2-40B4-BE49-F238E27FC236}">
                <a16:creationId xmlns:a16="http://schemas.microsoft.com/office/drawing/2014/main" id="{97C7FD7C-19E7-8EDC-6955-F555A6E982CF}"/>
              </a:ext>
            </a:extLst>
          </p:cNvPr>
          <p:cNvSpPr txBox="1"/>
          <p:nvPr/>
        </p:nvSpPr>
        <p:spPr>
          <a:xfrm>
            <a:off x="-22776" y="790506"/>
            <a:ext cx="4632289" cy="307777"/>
          </a:xfrm>
          <a:prstGeom prst="rect">
            <a:avLst/>
          </a:prstGeom>
          <a:noFill/>
        </p:spPr>
        <p:txBody>
          <a:bodyPr wrap="square" rtlCol="0">
            <a:spAutoFit/>
          </a:bodyPr>
          <a:lstStyle>
            <a:defPPr>
              <a:defRPr lang="en-US"/>
            </a:defPPr>
            <a:lvl1pPr algn="ctr">
              <a:defRPr kumimoji="1" sz="1400" b="1">
                <a:solidFill>
                  <a:schemeClr val="bg1"/>
                </a:solidFill>
                <a:latin typeface="Hiragino Kaku Gothic Pro W3" panose="020B0300000000000000" pitchFamily="34" charset="-128"/>
                <a:ea typeface="Hiragino Kaku Gothic Pro W3" panose="020B0300000000000000" pitchFamily="34" charset="-128"/>
              </a:defRPr>
            </a:lvl1pPr>
          </a:lstStyle>
          <a:p>
            <a:pPr algn="l"/>
            <a:r>
              <a:rPr lang="ja-JP" altLang="en-US" b="0">
                <a:solidFill>
                  <a:schemeClr val="tx1"/>
                </a:solidFill>
              </a:rPr>
              <a:t>アチーブメントモデル保持人材の養成が基盤として重要</a:t>
            </a:r>
            <a:endParaRPr lang="en-US" altLang="ja-JP" b="0" dirty="0">
              <a:solidFill>
                <a:schemeClr val="tx1"/>
              </a:solidFill>
            </a:endParaRPr>
          </a:p>
        </p:txBody>
      </p:sp>
      <p:sp>
        <p:nvSpPr>
          <p:cNvPr id="73" name="フリーフォーム 72">
            <a:extLst>
              <a:ext uri="{FF2B5EF4-FFF2-40B4-BE49-F238E27FC236}">
                <a16:creationId xmlns:a16="http://schemas.microsoft.com/office/drawing/2014/main" id="{0263071F-3CE7-BAB8-CCB1-78377590A0B5}"/>
              </a:ext>
            </a:extLst>
          </p:cNvPr>
          <p:cNvSpPr/>
          <p:nvPr/>
        </p:nvSpPr>
        <p:spPr>
          <a:xfrm flipH="1" flipV="1">
            <a:off x="2293368" y="6299503"/>
            <a:ext cx="4525992" cy="134674"/>
          </a:xfrm>
          <a:custGeom>
            <a:avLst/>
            <a:gdLst>
              <a:gd name="connsiteX0" fmla="*/ 4525992 w 4525992"/>
              <a:gd name="connsiteY0" fmla="*/ 17253 h 132373"/>
              <a:gd name="connsiteX1" fmla="*/ 2070339 w 4525992"/>
              <a:gd name="connsiteY1" fmla="*/ 132272 h 132373"/>
              <a:gd name="connsiteX2" fmla="*/ 0 w 4525992"/>
              <a:gd name="connsiteY2" fmla="*/ 0 h 132373"/>
            </a:gdLst>
            <a:ahLst/>
            <a:cxnLst>
              <a:cxn ang="0">
                <a:pos x="connsiteX0" y="connsiteY0"/>
              </a:cxn>
              <a:cxn ang="0">
                <a:pos x="connsiteX1" y="connsiteY1"/>
              </a:cxn>
              <a:cxn ang="0">
                <a:pos x="connsiteX2" y="connsiteY2"/>
              </a:cxn>
            </a:cxnLst>
            <a:rect l="l" t="t" r="r" b="b"/>
            <a:pathLst>
              <a:path w="4525992" h="132373">
                <a:moveTo>
                  <a:pt x="4525992" y="17253"/>
                </a:moveTo>
                <a:cubicBezTo>
                  <a:pt x="3675331" y="76200"/>
                  <a:pt x="2824671" y="135147"/>
                  <a:pt x="2070339" y="132272"/>
                </a:cubicBezTo>
                <a:cubicBezTo>
                  <a:pt x="1316007" y="129397"/>
                  <a:pt x="369019" y="23962"/>
                  <a:pt x="0" y="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a:extLst>
              <a:ext uri="{FF2B5EF4-FFF2-40B4-BE49-F238E27FC236}">
                <a16:creationId xmlns:a16="http://schemas.microsoft.com/office/drawing/2014/main" id="{2D9F35FA-B0ED-9A12-EB56-B1AA7204A774}"/>
              </a:ext>
            </a:extLst>
          </p:cNvPr>
          <p:cNvSpPr/>
          <p:nvPr/>
        </p:nvSpPr>
        <p:spPr>
          <a:xfrm>
            <a:off x="2293368" y="6528969"/>
            <a:ext cx="4525992" cy="134674"/>
          </a:xfrm>
          <a:custGeom>
            <a:avLst/>
            <a:gdLst>
              <a:gd name="connsiteX0" fmla="*/ 4525992 w 4525992"/>
              <a:gd name="connsiteY0" fmla="*/ 17253 h 132373"/>
              <a:gd name="connsiteX1" fmla="*/ 2070339 w 4525992"/>
              <a:gd name="connsiteY1" fmla="*/ 132272 h 132373"/>
              <a:gd name="connsiteX2" fmla="*/ 0 w 4525992"/>
              <a:gd name="connsiteY2" fmla="*/ 0 h 132373"/>
            </a:gdLst>
            <a:ahLst/>
            <a:cxnLst>
              <a:cxn ang="0">
                <a:pos x="connsiteX0" y="connsiteY0"/>
              </a:cxn>
              <a:cxn ang="0">
                <a:pos x="connsiteX1" y="connsiteY1"/>
              </a:cxn>
              <a:cxn ang="0">
                <a:pos x="connsiteX2" y="connsiteY2"/>
              </a:cxn>
            </a:cxnLst>
            <a:rect l="l" t="t" r="r" b="b"/>
            <a:pathLst>
              <a:path w="4525992" h="132373">
                <a:moveTo>
                  <a:pt x="4525992" y="17253"/>
                </a:moveTo>
                <a:cubicBezTo>
                  <a:pt x="3675331" y="76200"/>
                  <a:pt x="2824671" y="135147"/>
                  <a:pt x="2070339" y="132272"/>
                </a:cubicBezTo>
                <a:cubicBezTo>
                  <a:pt x="1316007" y="129397"/>
                  <a:pt x="369019" y="23962"/>
                  <a:pt x="0" y="0"/>
                </a:cubicBezTo>
              </a:path>
            </a:pathLst>
          </a:custGeom>
          <a:noFill/>
          <a:ln w="25400">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1190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7D78A08-C4DD-8581-F6D1-7952FF9BFB8D}"/>
              </a:ext>
            </a:extLst>
          </p:cNvPr>
          <p:cNvSpPr txBox="1">
            <a:spLocks/>
          </p:cNvSpPr>
          <p:nvPr/>
        </p:nvSpPr>
        <p:spPr>
          <a:xfrm>
            <a:off x="1888960" y="2728116"/>
            <a:ext cx="5366080" cy="761007"/>
          </a:xfrm>
          <a:prstGeom prst="rect">
            <a:avLst/>
          </a:prstGeom>
          <a:solidFill>
            <a:srgbClr val="008000"/>
          </a:solidFill>
          <a:ln>
            <a:solidFill>
              <a:schemeClr val="accent6">
                <a:lumMod val="60000"/>
                <a:lumOff val="40000"/>
              </a:schemeClr>
            </a:solid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ja-JP" altLang="en-US" sz="4800"/>
              <a:t>コア教育研究環境</a:t>
            </a:r>
          </a:p>
        </p:txBody>
      </p:sp>
      <p:sp>
        <p:nvSpPr>
          <p:cNvPr id="3" name="テキスト ボックス 2">
            <a:extLst>
              <a:ext uri="{FF2B5EF4-FFF2-40B4-BE49-F238E27FC236}">
                <a16:creationId xmlns:a16="http://schemas.microsoft.com/office/drawing/2014/main" id="{3130832F-26A4-AEBC-AED0-4C3FEF044A9A}"/>
              </a:ext>
            </a:extLst>
          </p:cNvPr>
          <p:cNvSpPr txBox="1"/>
          <p:nvPr/>
        </p:nvSpPr>
        <p:spPr>
          <a:xfrm>
            <a:off x="0" y="6611779"/>
            <a:ext cx="9144002" cy="246221"/>
          </a:xfrm>
          <a:prstGeom prst="rect">
            <a:avLst/>
          </a:prstGeom>
          <a:noFill/>
        </p:spPr>
        <p:txBody>
          <a:bodyPr wrap="square" rtlCol="0">
            <a:spAutoFit/>
          </a:bodyPr>
          <a:lstStyle/>
          <a:p>
            <a:r>
              <a:rPr kumimoji="1" lang="ja-JP" altLang="en-US" sz="1000" dirty="0">
                <a:latin typeface="Hiragino Kaku Gothic Pro W3" panose="020B0300000000000000" pitchFamily="34" charset="-128"/>
                <a:ea typeface="Hiragino Kaku Gothic Pro W3" panose="020B0300000000000000" pitchFamily="34" charset="-128"/>
              </a:rPr>
              <a:t>大学アウトプットに直接関係しない</a:t>
            </a:r>
            <a:r>
              <a:rPr kumimoji="1" lang="ja-JP" altLang="en-US" sz="1000">
                <a:latin typeface="Hiragino Kaku Gothic Pro W3" panose="020B0300000000000000" pitchFamily="34" charset="-128"/>
                <a:ea typeface="Hiragino Kaku Gothic Pro W3" panose="020B0300000000000000" pitchFamily="34" charset="-128"/>
              </a:rPr>
              <a:t>間接的環境はコア</a:t>
            </a:r>
            <a:r>
              <a:rPr lang="ja-JP" altLang="en-US" sz="1000">
                <a:latin typeface="Hiragino Kaku Gothic Pro W3" panose="020B0300000000000000" pitchFamily="34" charset="-128"/>
                <a:ea typeface="Hiragino Kaku Gothic Pro W3" panose="020B0300000000000000" pitchFamily="34" charset="-128"/>
              </a:rPr>
              <a:t>教育研究</a:t>
            </a:r>
            <a:r>
              <a:rPr kumimoji="1" lang="ja-JP" altLang="en-US" sz="1000">
                <a:latin typeface="Hiragino Kaku Gothic Pro W3" panose="020B0300000000000000" pitchFamily="34" charset="-128"/>
                <a:ea typeface="Hiragino Kaku Gothic Pro W3" panose="020B0300000000000000" pitchFamily="34" charset="-128"/>
              </a:rPr>
              <a:t>環境とは区別される。</a:t>
            </a:r>
          </a:p>
        </p:txBody>
      </p:sp>
    </p:spTree>
    <p:extLst>
      <p:ext uri="{BB962C8B-B14F-4D97-AF65-F5344CB8AC3E}">
        <p14:creationId xmlns:p14="http://schemas.microsoft.com/office/powerpoint/2010/main" val="1252672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0B3E8-5250-2EEB-3B9F-7066C658FDB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D8C256-733E-FBAB-14BF-0778B2A48EDF}"/>
              </a:ext>
            </a:extLst>
          </p:cNvPr>
          <p:cNvSpPr>
            <a:spLocks noGrp="1"/>
          </p:cNvSpPr>
          <p:nvPr>
            <p:ph idx="1"/>
          </p:nvPr>
        </p:nvSpPr>
        <p:spPr>
          <a:xfrm>
            <a:off x="-7811" y="442030"/>
            <a:ext cx="9140095" cy="275493"/>
          </a:xfrm>
        </p:spPr>
        <p:txBody>
          <a:bodyPr>
            <a:normAutofit/>
          </a:bodyPr>
          <a:lstStyle/>
          <a:p>
            <a:pPr marL="0" indent="0">
              <a:buNone/>
            </a:pPr>
            <a:r>
              <a:rPr kumimoji="1" lang="en-US" altLang="ja-JP" sz="1600" dirty="0"/>
              <a:t>【</a:t>
            </a:r>
            <a:r>
              <a:rPr kumimoji="1" lang="ja-JP" altLang="en-US" sz="1600"/>
              <a:t>議論</a:t>
            </a:r>
            <a:r>
              <a:rPr kumimoji="1" lang="en-US" altLang="ja-JP" sz="1600" dirty="0"/>
              <a:t>】</a:t>
            </a:r>
            <a:r>
              <a:rPr lang="ja-JP" altLang="en-US" sz="1600"/>
              <a:t>意欲は人間活動の基本。意欲が向上・維持されるための重要項目を以下に示した。</a:t>
            </a:r>
            <a:endParaRPr lang="en-US" altLang="ja-JP" sz="1600" dirty="0"/>
          </a:p>
        </p:txBody>
      </p:sp>
      <p:sp>
        <p:nvSpPr>
          <p:cNvPr id="5" name="コンテンツ プレースホルダー 2">
            <a:extLst>
              <a:ext uri="{FF2B5EF4-FFF2-40B4-BE49-F238E27FC236}">
                <a16:creationId xmlns:a16="http://schemas.microsoft.com/office/drawing/2014/main" id="{BF584D8A-0823-8492-AB0E-8EFB87402F4B}"/>
              </a:ext>
            </a:extLst>
          </p:cNvPr>
          <p:cNvSpPr txBox="1">
            <a:spLocks/>
          </p:cNvSpPr>
          <p:nvPr/>
        </p:nvSpPr>
        <p:spPr>
          <a:xfrm>
            <a:off x="0" y="1234263"/>
            <a:ext cx="9144001" cy="26023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研究人材がアチーブメントモデルを持っていること</a:t>
            </a:r>
            <a:endParaRPr lang="en-US" altLang="ja-JP" sz="16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研究人材が科学的素養を身につけていること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科学的素養は意欲に重要</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3. </a:t>
            </a:r>
            <a:r>
              <a:rPr lang="ja-JP" altLang="en-US" sz="1600">
                <a:latin typeface="Hiragino Kaku Gothic Pro W3" panose="020B0300000000000000" pitchFamily="34" charset="-128"/>
                <a:ea typeface="Hiragino Kaku Gothic Pro W3" panose="020B0300000000000000" pitchFamily="34" charset="-128"/>
              </a:rPr>
              <a:t>研究人材間の日常的相互作用が多いこと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孤立は意欲減退につながる</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4. </a:t>
            </a:r>
            <a:r>
              <a:rPr lang="ja-JP" altLang="en-US" sz="1600">
                <a:latin typeface="Hiragino Kaku Gothic Pro W3" panose="020B0300000000000000" pitchFamily="34" charset="-128"/>
                <a:ea typeface="Hiragino Kaku Gothic Pro W3" panose="020B0300000000000000" pitchFamily="34" charset="-128"/>
              </a:rPr>
              <a:t>アイデアを思いつきやすい環境であること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アイデアを思いつくと意欲が飛躍的に向上</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008000"/>
                </a:highlight>
                <a:latin typeface="Hiragino Kaku Gothic Pro W3" panose="020B0300000000000000" pitchFamily="34" charset="-128"/>
                <a:ea typeface="Hiragino Kaku Gothic Pro W3" panose="020B0300000000000000" pitchFamily="34" charset="-128"/>
              </a:rPr>
              <a:t>3. </a:t>
            </a:r>
            <a:r>
              <a:rPr lang="ja-JP" altLang="en-US" sz="1600">
                <a:solidFill>
                  <a:schemeClr val="bg1"/>
                </a:solidFill>
                <a:highlight>
                  <a:srgbClr val="008000"/>
                </a:highlight>
                <a:latin typeface="Hiragino Kaku Gothic Pro W3" panose="020B0300000000000000" pitchFamily="34" charset="-128"/>
                <a:ea typeface="Hiragino Kaku Gothic Pro W3" panose="020B0300000000000000" pitchFamily="34" charset="-128"/>
              </a:rPr>
              <a:t>アイデアを得やすい環境の実現</a:t>
            </a:r>
            <a:endParaRPr lang="en-US" altLang="ja-JP" sz="1600" dirty="0">
              <a:solidFill>
                <a:schemeClr val="bg1"/>
              </a:solidFill>
              <a:highlight>
                <a:srgbClr val="00800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5. </a:t>
            </a:r>
            <a:r>
              <a:rPr lang="ja-JP" altLang="en-US" sz="1600">
                <a:latin typeface="Hiragino Kaku Gothic Pro W3" panose="020B0300000000000000" pitchFamily="34" charset="-128"/>
                <a:ea typeface="Hiragino Kaku Gothic Pro W3" panose="020B0300000000000000" pitchFamily="34" charset="-128"/>
              </a:rPr>
              <a:t>価値多様性が確保されていること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B.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価値多様性向上プログラムの実施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6. </a:t>
            </a:r>
            <a:r>
              <a:rPr lang="ja-JP" altLang="en-US" sz="1600">
                <a:latin typeface="Hiragino Kaku Gothic Pro W3" panose="020B0300000000000000" pitchFamily="34" charset="-128"/>
                <a:ea typeface="Hiragino Kaku Gothic Pro W3" panose="020B0300000000000000" pitchFamily="34" charset="-128"/>
              </a:rPr>
              <a:t>研究成果の質が評価されていること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成果の質が理解された上で評価されると意欲が向上する</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D. 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法による研究成果の質の評価</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p:txBody>
      </p:sp>
      <p:sp>
        <p:nvSpPr>
          <p:cNvPr id="6" name="タイトル 1">
            <a:extLst>
              <a:ext uri="{FF2B5EF4-FFF2-40B4-BE49-F238E27FC236}">
                <a16:creationId xmlns:a16="http://schemas.microsoft.com/office/drawing/2014/main" id="{FE070754-0330-0A0E-E061-DB7A34C1B8E3}"/>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1. </a:t>
            </a:r>
            <a:r>
              <a:rPr lang="ja-JP" altLang="en-US"/>
              <a:t>意欲が向上・維持されやすい環境</a:t>
            </a:r>
          </a:p>
        </p:txBody>
      </p:sp>
      <p:sp>
        <p:nvSpPr>
          <p:cNvPr id="10" name="タイトル 1">
            <a:extLst>
              <a:ext uri="{FF2B5EF4-FFF2-40B4-BE49-F238E27FC236}">
                <a16:creationId xmlns:a16="http://schemas.microsoft.com/office/drawing/2014/main" id="{7714734D-55BC-0D84-7ED9-A72BC58C6107}"/>
              </a:ext>
            </a:extLst>
          </p:cNvPr>
          <p:cNvSpPr txBox="1">
            <a:spLocks/>
          </p:cNvSpPr>
          <p:nvPr/>
        </p:nvSpPr>
        <p:spPr>
          <a:xfrm>
            <a:off x="-7812" y="4112109"/>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BEDB9AAE-2E5B-3782-26A6-694C64DD2A59}"/>
              </a:ext>
            </a:extLst>
          </p:cNvPr>
          <p:cNvSpPr txBox="1">
            <a:spLocks/>
          </p:cNvSpPr>
          <p:nvPr/>
        </p:nvSpPr>
        <p:spPr>
          <a:xfrm>
            <a:off x="1470181" y="3994560"/>
            <a:ext cx="5960037" cy="24214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・アチーブメントモデルの保持状況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・科学的素養の修得状況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・研究人材間の日常的相互作用の多さ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日常的に接する研究人材数</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・価値多様性の高さ</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・研究成果の質の評価の実施状況</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・意義のある成果に向かっている実感を感じている度合い</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・意味のある修得目標に向かっている実感を感じている度合い</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研究意欲</a:t>
            </a:r>
            <a:endParaRPr lang="en-US" altLang="ja-JP" sz="1600" dirty="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a:t>
            </a:r>
            <a:r>
              <a:rPr lang="ja-JP" altLang="en-US" sz="1600" dirty="0">
                <a:latin typeface="Hiragino Kaku Gothic Pro W3" panose="020B0300000000000000" pitchFamily="34" charset="-128"/>
                <a:ea typeface="Hiragino Kaku Gothic Pro W3" panose="020B0300000000000000" pitchFamily="34" charset="-128"/>
              </a:rPr>
              <a:t>環境実現の程度</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1A68833E-8CE8-FE6C-83C5-1079CD68C642}"/>
              </a:ext>
            </a:extLst>
          </p:cNvPr>
          <p:cNvSpPr txBox="1"/>
          <p:nvPr/>
        </p:nvSpPr>
        <p:spPr>
          <a:xfrm>
            <a:off x="-7812" y="6353399"/>
            <a:ext cx="9140095" cy="461665"/>
          </a:xfrm>
          <a:prstGeom prst="rect">
            <a:avLst/>
          </a:prstGeom>
          <a:noFill/>
        </p:spPr>
        <p:txBody>
          <a:bodyPr wrap="square">
            <a:spAutoFit/>
          </a:bodyPr>
          <a:lstStyle/>
          <a:p>
            <a:r>
              <a:rPr lang="en-US" altLang="ja-JP" sz="1200" dirty="0"/>
              <a:t>*</a:t>
            </a:r>
            <a:r>
              <a:rPr lang="ja-JP" altLang="en-US" sz="1200"/>
              <a:t>アチーブメントモデル</a:t>
            </a:r>
            <a:r>
              <a:rPr lang="en-US" altLang="ja-JP" sz="1200" dirty="0"/>
              <a:t>: </a:t>
            </a:r>
            <a:r>
              <a:rPr lang="ja-JP" altLang="en-US" sz="1200"/>
              <a:t>私もこのような発明・発見、あるいは社会変革を実現したいと思うような理想・模範とする達成を指す。理想・模範とする人物を指すロールモデルとは意味合いが異なる。</a:t>
            </a:r>
          </a:p>
        </p:txBody>
      </p:sp>
      <p:sp>
        <p:nvSpPr>
          <p:cNvPr id="8" name="テキスト ボックス 7">
            <a:extLst>
              <a:ext uri="{FF2B5EF4-FFF2-40B4-BE49-F238E27FC236}">
                <a16:creationId xmlns:a16="http://schemas.microsoft.com/office/drawing/2014/main" id="{DEEE2D9E-A1D2-5770-387B-5775368D0382}"/>
              </a:ext>
            </a:extLst>
          </p:cNvPr>
          <p:cNvSpPr txBox="1"/>
          <p:nvPr/>
        </p:nvSpPr>
        <p:spPr>
          <a:xfrm>
            <a:off x="-36141" y="958770"/>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178151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53EA1-A916-0558-747C-B9B75ECA5C10}"/>
            </a:ext>
          </a:extLst>
        </p:cNvPr>
        <p:cNvGrpSpPr/>
        <p:nvPr/>
      </p:nvGrpSpPr>
      <p:grpSpPr>
        <a:xfrm>
          <a:off x="0" y="0"/>
          <a:ext cx="0" cy="0"/>
          <a:chOff x="0" y="0"/>
          <a:chExt cx="0" cy="0"/>
        </a:xfrm>
      </p:grpSpPr>
      <p:sp>
        <p:nvSpPr>
          <p:cNvPr id="6" name="タイトル 1">
            <a:extLst>
              <a:ext uri="{FF2B5EF4-FFF2-40B4-BE49-F238E27FC236}">
                <a16:creationId xmlns:a16="http://schemas.microsoft.com/office/drawing/2014/main" id="{0B01BDDE-3B0E-EC05-C9AF-0BD2CF448EEC}"/>
              </a:ext>
            </a:extLst>
          </p:cNvPr>
          <p:cNvSpPr txBox="1">
            <a:spLocks/>
          </p:cNvSpPr>
          <p:nvPr/>
        </p:nvSpPr>
        <p:spPr>
          <a:xfrm>
            <a:off x="0" y="635"/>
            <a:ext cx="9144000"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2. </a:t>
            </a:r>
            <a:r>
              <a:rPr lang="ja-JP" altLang="en-US"/>
              <a:t>学生の意欲が高まる環境</a:t>
            </a:r>
          </a:p>
        </p:txBody>
      </p:sp>
      <p:sp>
        <p:nvSpPr>
          <p:cNvPr id="3" name="コンテンツ プレースホルダー 2">
            <a:extLst>
              <a:ext uri="{FF2B5EF4-FFF2-40B4-BE49-F238E27FC236}">
                <a16:creationId xmlns:a16="http://schemas.microsoft.com/office/drawing/2014/main" id="{3DBA0B26-EB03-2EA9-CBD6-65B8244F95E1}"/>
              </a:ext>
            </a:extLst>
          </p:cNvPr>
          <p:cNvSpPr>
            <a:spLocks noGrp="1"/>
          </p:cNvSpPr>
          <p:nvPr>
            <p:ph idx="1"/>
          </p:nvPr>
        </p:nvSpPr>
        <p:spPr>
          <a:xfrm>
            <a:off x="-7811" y="444222"/>
            <a:ext cx="9140095" cy="292526"/>
          </a:xfrm>
        </p:spPr>
        <p:txBody>
          <a:bodyPr/>
          <a:lstStyle/>
          <a:p>
            <a:pPr marL="0" indent="0">
              <a:buNone/>
            </a:pPr>
            <a:r>
              <a:rPr kumimoji="1" lang="en-US" altLang="ja-JP" sz="1600" dirty="0"/>
              <a:t>【</a:t>
            </a:r>
            <a:r>
              <a:rPr kumimoji="1" lang="ja-JP" altLang="en-US" sz="1600"/>
              <a:t>議論</a:t>
            </a:r>
            <a:r>
              <a:rPr kumimoji="1" lang="en-US" altLang="ja-JP" sz="1600" dirty="0"/>
              <a:t>】</a:t>
            </a:r>
            <a:r>
              <a:rPr lang="ja-JP" altLang="en-US" sz="1600" spc="-150"/>
              <a:t>学生の意欲を向上させることが極めて重要。</a:t>
            </a:r>
            <a:r>
              <a:rPr lang="ja-JP" altLang="en-US" sz="1600" spc="-150">
                <a:latin typeface="Hiragino Kaku Gothic Pro W3" panose="020B0300000000000000" pitchFamily="34" charset="-128"/>
                <a:ea typeface="Hiragino Kaku Gothic Pro W3" panose="020B0300000000000000" pitchFamily="34" charset="-128"/>
              </a:rPr>
              <a:t>意欲が向上すれば、能力も向上しやすくなる。</a:t>
            </a:r>
            <a:endParaRPr lang="en-US" altLang="ja-JP" sz="1600" spc="-150" dirty="0">
              <a:latin typeface="Hiragino Kaku Gothic Pro W3" panose="020B0300000000000000" pitchFamily="34" charset="-128"/>
              <a:ea typeface="Hiragino Kaku Gothic Pro W3" panose="020B0300000000000000" pitchFamily="34" charset="-128"/>
            </a:endParaRPr>
          </a:p>
          <a:p>
            <a:pPr marL="0" indent="0">
              <a:buNone/>
            </a:pPr>
            <a:endParaRPr lang="en-US" altLang="ja-JP" sz="1600" dirty="0">
              <a:solidFill>
                <a:srgbClr val="FF0000"/>
              </a:solidFill>
              <a:latin typeface="Hiragino Kaku Gothic Pro W3" panose="020B0300000000000000" pitchFamily="34" charset="-128"/>
              <a:ea typeface="Hiragino Kaku Gothic Pro W3" panose="020B0300000000000000" pitchFamily="34" charset="-128"/>
            </a:endParaRPr>
          </a:p>
          <a:p>
            <a:pPr marL="0" indent="0">
              <a:buNone/>
            </a:pPr>
            <a:endParaRPr lang="en-US" altLang="ja-JP" sz="1600" dirty="0">
              <a:solidFill>
                <a:srgbClr val="FF0000"/>
              </a:solidFill>
            </a:endParaRPr>
          </a:p>
        </p:txBody>
      </p:sp>
      <p:sp>
        <p:nvSpPr>
          <p:cNvPr id="5" name="コンテンツ プレースホルダー 2">
            <a:extLst>
              <a:ext uri="{FF2B5EF4-FFF2-40B4-BE49-F238E27FC236}">
                <a16:creationId xmlns:a16="http://schemas.microsoft.com/office/drawing/2014/main" id="{E54B6B47-EFAD-56B2-0C0A-482F2AC0BBF6}"/>
              </a:ext>
            </a:extLst>
          </p:cNvPr>
          <p:cNvSpPr txBox="1">
            <a:spLocks/>
          </p:cNvSpPr>
          <p:nvPr/>
        </p:nvSpPr>
        <p:spPr>
          <a:xfrm>
            <a:off x="0" y="964047"/>
            <a:ext cx="9144001" cy="3535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入学前の学生に対して、入試で「推し研」</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アチーブメントモデル</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を問うこと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E.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入試で「推し研」を問うことによる入学前意欲向上</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学生に対して科学的素養などの具体的修得目標をはっきりと掲げること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修得状況を客観的に判断可能な修得目標が必要</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3. </a:t>
            </a:r>
            <a:r>
              <a:rPr lang="ja-JP" altLang="en-US" sz="1600">
                <a:latin typeface="Hiragino Kaku Gothic Pro W3" panose="020B0300000000000000" pitchFamily="34" charset="-128"/>
                <a:ea typeface="Hiragino Kaku Gothic Pro W3" panose="020B0300000000000000" pitchFamily="34" charset="-128"/>
              </a:rPr>
              <a:t>科学的素養を修得させること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科学的素養は意欲に直結</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4. </a:t>
            </a:r>
            <a:r>
              <a:rPr lang="ja-JP" altLang="en-US" sz="1600">
                <a:latin typeface="Hiragino Kaku Gothic Pro W3" panose="020B0300000000000000" pitchFamily="34" charset="-128"/>
                <a:ea typeface="Hiragino Kaku Gothic Pro W3" panose="020B0300000000000000" pitchFamily="34" charset="-128"/>
              </a:rPr>
              <a:t>科学史に配慮した授業が実施されていること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・技術や知識そのものは感動を生まない。どのような社会課題に、どのように挑戦し、どのような工夫によって発見や発明にいたったのか、人類の福祉にどのように貢献したのかが感動を生み、意欲を生む。</a:t>
            </a:r>
            <a:endParaRPr lang="en-US" altLang="ja-JP" sz="12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・教員の意欲向上も期待</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5. </a:t>
            </a:r>
            <a:r>
              <a:rPr lang="ja-JP" altLang="en-US" sz="1600">
                <a:latin typeface="Hiragino Kaku Gothic Pro W3" panose="020B0300000000000000" pitchFamily="34" charset="-128"/>
                <a:ea typeface="Hiragino Kaku Gothic Pro W3" panose="020B0300000000000000" pitchFamily="34" charset="-128"/>
              </a:rPr>
              <a:t>社会課題・人類課題を扱う授業が実施されていること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・社会課題・人類課題が教えられれば、「いつか自分はその問題を解決できるかもしれない」という形で意欲が芽ばえるきっかけになる。</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6. </a:t>
            </a:r>
            <a:r>
              <a:rPr lang="ja-JP" altLang="en-US" sz="1600">
                <a:latin typeface="Hiragino Kaku Gothic Pro W3" panose="020B0300000000000000" pitchFamily="34" charset="-128"/>
                <a:ea typeface="Hiragino Kaku Gothic Pro W3" panose="020B0300000000000000" pitchFamily="34" charset="-128"/>
              </a:rPr>
              <a:t>各種選抜において面接が実施されていること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r>
              <a:rPr lang="ja-JP" altLang="en-US" sz="1200">
                <a:latin typeface="Hiragino Kaku Gothic Pro W3" panose="020B0300000000000000" pitchFamily="34" charset="-128"/>
                <a:ea typeface="Hiragino Kaku Gothic Pro W3" panose="020B0300000000000000" pitchFamily="34" charset="-128"/>
              </a:rPr>
              <a:t>・奨学金免除や学生ファンディングの対象者を選抜するにあたって、書類審査だけでなく面接を実施され、研究分野の常識的事項や、見識を問えば、学生は日頃から勉強するようになる。</a:t>
            </a:r>
            <a:endParaRPr lang="en-US" altLang="ja-JP" sz="1200" dirty="0">
              <a:latin typeface="Hiragino Kaku Gothic Pro W3" panose="020B0300000000000000" pitchFamily="34" charset="-128"/>
              <a:ea typeface="Hiragino Kaku Gothic Pro W3" panose="020B0300000000000000" pitchFamily="34" charset="-128"/>
            </a:endParaRPr>
          </a:p>
          <a:p>
            <a:pPr marL="457200" lvl="1" indent="0">
              <a:lnSpc>
                <a:spcPts val="1320"/>
              </a:lnSpc>
              <a:spcBef>
                <a:spcPts val="100"/>
              </a:spcBef>
              <a:buNone/>
            </a:pPr>
            <a:endParaRPr lang="en-US" altLang="ja-JP" sz="1200" dirty="0">
              <a:latin typeface="Hiragino Kaku Gothic Pro W3" panose="020B0300000000000000" pitchFamily="34" charset="-128"/>
              <a:ea typeface="Hiragino Kaku Gothic Pro W3" panose="020B0300000000000000" pitchFamily="34" charset="-128"/>
            </a:endParaRPr>
          </a:p>
        </p:txBody>
      </p:sp>
      <p:sp>
        <p:nvSpPr>
          <p:cNvPr id="10" name="タイトル 1">
            <a:extLst>
              <a:ext uri="{FF2B5EF4-FFF2-40B4-BE49-F238E27FC236}">
                <a16:creationId xmlns:a16="http://schemas.microsoft.com/office/drawing/2014/main" id="{137F403F-0B7A-BF6C-472F-8FECC1E9188B}"/>
              </a:ext>
            </a:extLst>
          </p:cNvPr>
          <p:cNvSpPr txBox="1">
            <a:spLocks/>
          </p:cNvSpPr>
          <p:nvPr/>
        </p:nvSpPr>
        <p:spPr>
          <a:xfrm>
            <a:off x="-36141" y="4516364"/>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D0BAE7FD-6911-165C-E223-6EB1CF967285}"/>
              </a:ext>
            </a:extLst>
          </p:cNvPr>
          <p:cNvSpPr txBox="1">
            <a:spLocks/>
          </p:cNvSpPr>
          <p:nvPr/>
        </p:nvSpPr>
        <p:spPr>
          <a:xfrm>
            <a:off x="1035171" y="4721143"/>
            <a:ext cx="4336210" cy="17136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a:latin typeface="Hiragino Kaku Gothic Pro W3" panose="020B0300000000000000" pitchFamily="34" charset="-128"/>
                <a:ea typeface="Hiragino Kaku Gothic Pro W3" panose="020B0300000000000000" pitchFamily="34" charset="-128"/>
              </a:rPr>
              <a:t>・教員から見た学生意欲</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・学生に対する科学的素養教育の実施状況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・「推し研」を問う入試の実施状況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・学生のアチーブメントモデルの保持状況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・科学史に配慮した授業の実施状況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・発明発見などに対する感銘を体験させる取り組みの実施状況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a:t>
            </a:r>
            <a:r>
              <a:rPr lang="ja-JP" altLang="en-US" sz="1400" dirty="0">
                <a:latin typeface="Hiragino Kaku Gothic Pro W3" panose="020B0300000000000000" pitchFamily="34" charset="-128"/>
                <a:ea typeface="Hiragino Kaku Gothic Pro W3" panose="020B0300000000000000" pitchFamily="34" charset="-128"/>
              </a:rPr>
              <a:t>人類課題を扱う授業の実施状況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a:t>
            </a:r>
            <a:r>
              <a:rPr lang="ja-JP" altLang="en-US" sz="1400" dirty="0">
                <a:latin typeface="Hiragino Kaku Gothic Pro W3" panose="020B0300000000000000" pitchFamily="34" charset="-128"/>
                <a:ea typeface="Hiragino Kaku Gothic Pro W3" panose="020B0300000000000000" pitchFamily="34" charset="-128"/>
              </a:rPr>
              <a:t>学生選抜における面接の実施状況</a:t>
            </a:r>
            <a:endParaRPr lang="en-US" altLang="ja-JP" sz="1400" dirty="0">
              <a:latin typeface="Hiragino Kaku Gothic Pro W3" panose="020B0300000000000000" pitchFamily="34" charset="-128"/>
              <a:ea typeface="Hiragino Kaku Gothic Pro W3" panose="020B0300000000000000" pitchFamily="34" charset="-128"/>
            </a:endParaRPr>
          </a:p>
        </p:txBody>
      </p:sp>
      <p:sp>
        <p:nvSpPr>
          <p:cNvPr id="4" name="テキスト ボックス 3">
            <a:extLst>
              <a:ext uri="{FF2B5EF4-FFF2-40B4-BE49-F238E27FC236}">
                <a16:creationId xmlns:a16="http://schemas.microsoft.com/office/drawing/2014/main" id="{F0A43BDC-B942-3D65-1208-216F21C6B909}"/>
              </a:ext>
            </a:extLst>
          </p:cNvPr>
          <p:cNvSpPr txBox="1"/>
          <p:nvPr/>
        </p:nvSpPr>
        <p:spPr>
          <a:xfrm>
            <a:off x="-36142" y="6483258"/>
            <a:ext cx="9144001" cy="430887"/>
          </a:xfrm>
          <a:prstGeom prst="rect">
            <a:avLst/>
          </a:prstGeom>
          <a:noFill/>
        </p:spPr>
        <p:txBody>
          <a:bodyPr wrap="square">
            <a:spAutoFit/>
          </a:bodyPr>
          <a:lstStyle/>
          <a:p>
            <a:r>
              <a:rPr lang="en-US" altLang="ja-JP" sz="1100" dirty="0"/>
              <a:t>*</a:t>
            </a:r>
            <a:r>
              <a:rPr lang="ja-JP" altLang="en-US" sz="1100"/>
              <a:t>アチーブメントモデル</a:t>
            </a:r>
            <a:r>
              <a:rPr lang="en-US" altLang="ja-JP" sz="1100" dirty="0"/>
              <a:t>: </a:t>
            </a:r>
            <a:r>
              <a:rPr lang="ja-JP" altLang="en-US" sz="1100"/>
              <a:t>私もこのような発明・発見、あるいは社会変革を実現したいと思うような理想・模範とする達成を指す。理想的・模範的人物を指すロールモデルと似ているが、意味合いが異なる。</a:t>
            </a:r>
          </a:p>
        </p:txBody>
      </p:sp>
      <p:sp>
        <p:nvSpPr>
          <p:cNvPr id="2" name="テキスト ボックス 1">
            <a:extLst>
              <a:ext uri="{FF2B5EF4-FFF2-40B4-BE49-F238E27FC236}">
                <a16:creationId xmlns:a16="http://schemas.microsoft.com/office/drawing/2014/main" id="{AD2F7DB1-1026-F45A-3E72-E65907274DE6}"/>
              </a:ext>
            </a:extLst>
          </p:cNvPr>
          <p:cNvSpPr txBox="1"/>
          <p:nvPr/>
        </p:nvSpPr>
        <p:spPr>
          <a:xfrm>
            <a:off x="-36141" y="709274"/>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
        <p:nvSpPr>
          <p:cNvPr id="7" name="タイトル 1">
            <a:extLst>
              <a:ext uri="{FF2B5EF4-FFF2-40B4-BE49-F238E27FC236}">
                <a16:creationId xmlns:a16="http://schemas.microsoft.com/office/drawing/2014/main" id="{A653FD98-9DD4-A01B-BFF8-9D1AD236DAD8}"/>
              </a:ext>
            </a:extLst>
          </p:cNvPr>
          <p:cNvSpPr txBox="1">
            <a:spLocks/>
          </p:cNvSpPr>
          <p:nvPr/>
        </p:nvSpPr>
        <p:spPr>
          <a:xfrm>
            <a:off x="5497902" y="4737061"/>
            <a:ext cx="3487033" cy="10597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400">
                <a:latin typeface="Hiragino Kaku Gothic Pro W3" panose="020B0300000000000000" pitchFamily="34" charset="-128"/>
                <a:ea typeface="Hiragino Kaku Gothic Pro W3" panose="020B0300000000000000" pitchFamily="34" charset="-128"/>
              </a:rPr>
              <a:t>・学生の科学的素養の修得状況</a:t>
            </a:r>
            <a:endParaRPr lang="ja-JP"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・学生の目標・夢の保持状況</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・学生が日常的に接する大学教員数</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・発明・発見に対する感性</a:t>
            </a:r>
            <a:endParaRPr lang="en-US" altLang="ja-JP" sz="1400" dirty="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・学生選抜における面接の実施状況</a:t>
            </a:r>
            <a:endParaRPr lang="en-US" altLang="ja-JP" sz="1400">
              <a:latin typeface="Hiragino Kaku Gothic Pro W3" panose="020B0300000000000000" pitchFamily="34" charset="-128"/>
              <a:ea typeface="Hiragino Kaku Gothic Pro W3" panose="020B0300000000000000" pitchFamily="34" charset="-128"/>
            </a:endParaRPr>
          </a:p>
          <a:p>
            <a:r>
              <a:rPr lang="ja-JP" altLang="en-US" sz="1400">
                <a:latin typeface="Hiragino Kaku Gothic Pro W3" panose="020B0300000000000000" pitchFamily="34" charset="-128"/>
                <a:ea typeface="Hiragino Kaku Gothic Pro W3" panose="020B0300000000000000" pitchFamily="34" charset="-128"/>
              </a:rPr>
              <a:t>・研究意欲</a:t>
            </a:r>
            <a:endParaRPr lang="en-US" altLang="ja-JP" sz="1400" dirty="0">
              <a:latin typeface="Hiragino Kaku Gothic Pro W3" panose="020B0300000000000000" pitchFamily="34" charset="-128"/>
              <a:ea typeface="Hiragino Kaku Gothic Pro W3" panose="020B0300000000000000" pitchFamily="34" charset="-128"/>
            </a:endParaRPr>
          </a:p>
        </p:txBody>
      </p:sp>
      <p:sp>
        <p:nvSpPr>
          <p:cNvPr id="9" name="テキスト ボックス 8">
            <a:extLst>
              <a:ext uri="{FF2B5EF4-FFF2-40B4-BE49-F238E27FC236}">
                <a16:creationId xmlns:a16="http://schemas.microsoft.com/office/drawing/2014/main" id="{028D2820-9135-DFB8-40D1-C3FA97023B3D}"/>
              </a:ext>
            </a:extLst>
          </p:cNvPr>
          <p:cNvSpPr txBox="1"/>
          <p:nvPr/>
        </p:nvSpPr>
        <p:spPr>
          <a:xfrm>
            <a:off x="5497902" y="6100179"/>
            <a:ext cx="2347985" cy="286232"/>
          </a:xfrm>
          <a:prstGeom prst="rect">
            <a:avLst/>
          </a:prstGeom>
        </p:spPr>
        <p:txBody>
          <a:bodyPr vert="horz" lIns="91440" tIns="45720" rIns="91440" bIns="45720" rtlCol="0" anchor="ctr">
            <a:noAutofit/>
          </a:bodyPr>
          <a:lstStyle>
            <a:defPPr>
              <a:defRPr lang="en-US"/>
            </a:defPPr>
            <a:lvl1pPr defTabSz="914400">
              <a:lnSpc>
                <a:spcPct val="90000"/>
              </a:lnSpc>
              <a:spcBef>
                <a:spcPct val="0"/>
              </a:spcBef>
              <a:buNone/>
              <a:defRPr kumimoji="1" sz="1400">
                <a:latin typeface="Hiragino Kaku Gothic Pro W3" panose="020B0300000000000000" pitchFamily="34" charset="-128"/>
                <a:ea typeface="Hiragino Kaku Gothic Pro W3" panose="020B0300000000000000" pitchFamily="34" charset="-128"/>
                <a:cs typeface="+mj-cs"/>
              </a:defRPr>
            </a:lvl1pPr>
          </a:lstStyle>
          <a:p>
            <a:r>
              <a:rPr lang="ja-JP" altLang="en-US"/>
              <a:t>・</a:t>
            </a:r>
            <a:r>
              <a:rPr lang="ja-JP" altLang="ja-JP"/>
              <a:t>環境実現の程度 </a:t>
            </a:r>
            <a:endParaRPr lang="ja-JP" altLang="en-US"/>
          </a:p>
        </p:txBody>
      </p:sp>
      <p:sp>
        <p:nvSpPr>
          <p:cNvPr id="13" name="タイトル 1">
            <a:extLst>
              <a:ext uri="{FF2B5EF4-FFF2-40B4-BE49-F238E27FC236}">
                <a16:creationId xmlns:a16="http://schemas.microsoft.com/office/drawing/2014/main" id="{B31A5EE9-C7A6-BA32-34D0-BC77E8E97768}"/>
              </a:ext>
            </a:extLst>
          </p:cNvPr>
          <p:cNvSpPr txBox="1">
            <a:spLocks/>
          </p:cNvSpPr>
          <p:nvPr/>
        </p:nvSpPr>
        <p:spPr>
          <a:xfrm>
            <a:off x="949220" y="4329832"/>
            <a:ext cx="1601323"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教員用</a:t>
            </a:r>
            <a:r>
              <a:rPr lang="en-US" altLang="ja-JP" sz="1400" dirty="0">
                <a:highlight>
                  <a:srgbClr val="C0C0C0"/>
                </a:highlight>
              </a:rPr>
              <a:t>KPI</a:t>
            </a:r>
            <a:endParaRPr lang="ja-JP" altLang="en-US" sz="1400">
              <a:highlight>
                <a:srgbClr val="C0C0C0"/>
              </a:highlight>
            </a:endParaRPr>
          </a:p>
        </p:txBody>
      </p:sp>
      <p:sp>
        <p:nvSpPr>
          <p:cNvPr id="14" name="タイトル 1">
            <a:extLst>
              <a:ext uri="{FF2B5EF4-FFF2-40B4-BE49-F238E27FC236}">
                <a16:creationId xmlns:a16="http://schemas.microsoft.com/office/drawing/2014/main" id="{FA6368B2-EF60-17FD-B267-2998C59C2D9D}"/>
              </a:ext>
            </a:extLst>
          </p:cNvPr>
          <p:cNvSpPr txBox="1">
            <a:spLocks/>
          </p:cNvSpPr>
          <p:nvPr/>
        </p:nvSpPr>
        <p:spPr>
          <a:xfrm>
            <a:off x="5931183" y="4329832"/>
            <a:ext cx="1186528"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学生用</a:t>
            </a:r>
            <a:r>
              <a:rPr lang="en-US" altLang="ja-JP" sz="1400" dirty="0">
                <a:highlight>
                  <a:srgbClr val="C0C0C0"/>
                </a:highlight>
              </a:rPr>
              <a:t>KPI</a:t>
            </a:r>
            <a:endParaRPr lang="ja-JP" altLang="en-US" sz="1400">
              <a:highlight>
                <a:srgbClr val="C0C0C0"/>
              </a:highlight>
            </a:endParaRPr>
          </a:p>
        </p:txBody>
      </p:sp>
      <p:sp>
        <p:nvSpPr>
          <p:cNvPr id="15" name="タイトル 1">
            <a:extLst>
              <a:ext uri="{FF2B5EF4-FFF2-40B4-BE49-F238E27FC236}">
                <a16:creationId xmlns:a16="http://schemas.microsoft.com/office/drawing/2014/main" id="{2E511188-E427-CA00-B6AE-539A690A18CA}"/>
              </a:ext>
            </a:extLst>
          </p:cNvPr>
          <p:cNvSpPr txBox="1">
            <a:spLocks/>
          </p:cNvSpPr>
          <p:nvPr/>
        </p:nvSpPr>
        <p:spPr>
          <a:xfrm>
            <a:off x="6000195" y="5772742"/>
            <a:ext cx="1601323"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400" dirty="0">
                <a:highlight>
                  <a:srgbClr val="C0C0C0"/>
                </a:highlight>
              </a:rPr>
              <a:t>教員学生共通</a:t>
            </a:r>
            <a:r>
              <a:rPr lang="en-US" altLang="ja-JP" sz="1400" dirty="0">
                <a:highlight>
                  <a:srgbClr val="C0C0C0"/>
                </a:highlight>
              </a:rPr>
              <a:t> KPI</a:t>
            </a:r>
            <a:endParaRPr lang="ja-JP" altLang="en-US" sz="1400">
              <a:highlight>
                <a:srgbClr val="C0C0C0"/>
              </a:highlight>
            </a:endParaRPr>
          </a:p>
        </p:txBody>
      </p:sp>
    </p:spTree>
    <p:extLst>
      <p:ext uri="{BB962C8B-B14F-4D97-AF65-F5344CB8AC3E}">
        <p14:creationId xmlns:p14="http://schemas.microsoft.com/office/powerpoint/2010/main" val="198035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37B7D-F5EC-9851-445F-90BB2B03BF42}"/>
              </a:ext>
            </a:extLst>
          </p:cNvPr>
          <p:cNvSpPr>
            <a:spLocks noGrp="1"/>
          </p:cNvSpPr>
          <p:nvPr>
            <p:ph type="title"/>
          </p:nvPr>
        </p:nvSpPr>
        <p:spPr>
          <a:xfrm>
            <a:off x="2" y="0"/>
            <a:ext cx="9143998" cy="441395"/>
          </a:xfrm>
          <a:solidFill>
            <a:srgbClr val="008000"/>
          </a:solidFill>
          <a:ln>
            <a:noFill/>
          </a:ln>
        </p:spPr>
        <p:txBody>
          <a:bodyPr vert="horz" lIns="91440" tIns="45720" rIns="91440" bIns="45720" rtlCol="0" anchor="ctr">
            <a:noAutofit/>
          </a:bodyPr>
          <a:lstStyle/>
          <a:p>
            <a:pPr algn="ctr"/>
            <a:r>
              <a:rPr lang="en-US" altLang="ja-JP" sz="2400" b="1" dirty="0">
                <a:solidFill>
                  <a:schemeClr val="bg1"/>
                </a:solidFill>
                <a:latin typeface="Hiragino Kaku Gothic Pro W3" panose="020B0300000000000000" pitchFamily="34" charset="-128"/>
                <a:ea typeface="Hiragino Kaku Gothic Pro W3" panose="020B0300000000000000" pitchFamily="34" charset="-128"/>
              </a:rPr>
              <a:t>3. </a:t>
            </a:r>
            <a:r>
              <a:rPr lang="ja-JP" altLang="en-US" sz="2400" b="1">
                <a:solidFill>
                  <a:schemeClr val="bg1"/>
                </a:solidFill>
                <a:latin typeface="Hiragino Kaku Gothic Pro W3" panose="020B0300000000000000" pitchFamily="34" charset="-128"/>
                <a:ea typeface="Hiragino Kaku Gothic Pro W3" panose="020B0300000000000000" pitchFamily="34" charset="-128"/>
              </a:rPr>
              <a:t>アイデアを得やすい環境</a:t>
            </a:r>
          </a:p>
        </p:txBody>
      </p:sp>
      <p:sp>
        <p:nvSpPr>
          <p:cNvPr id="3" name="コンテンツ プレースホルダー 2">
            <a:extLst>
              <a:ext uri="{FF2B5EF4-FFF2-40B4-BE49-F238E27FC236}">
                <a16:creationId xmlns:a16="http://schemas.microsoft.com/office/drawing/2014/main" id="{502CFDFA-3CB2-D15D-900C-91C73104A0BA}"/>
              </a:ext>
            </a:extLst>
          </p:cNvPr>
          <p:cNvSpPr>
            <a:spLocks noGrp="1"/>
          </p:cNvSpPr>
          <p:nvPr>
            <p:ph idx="1"/>
          </p:nvPr>
        </p:nvSpPr>
        <p:spPr>
          <a:xfrm>
            <a:off x="-2" y="1582680"/>
            <a:ext cx="9144001" cy="3164603"/>
          </a:xfrm>
        </p:spPr>
        <p:txBody>
          <a:bodyPr>
            <a:normAutofit/>
          </a:bodyPr>
          <a:lstStyle/>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研究人材間の相互作用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日常的相互作用と非日常的相互作用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が多いこと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C.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価値多様性が高いこと</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→B.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価値多様性向上プログラムの実施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kumimoji="1" lang="ja-JP" altLang="en-US" sz="1200">
                <a:latin typeface="Hiragino Kaku Gothic Pro W3" panose="020B0300000000000000" pitchFamily="34" charset="-128"/>
                <a:ea typeface="Hiragino Kaku Gothic Pro W3" panose="020B0300000000000000" pitchFamily="34" charset="-128"/>
              </a:rPr>
              <a:t>論文成果にはなりにくいが価値が高いようなアイデアが生まれるには価値多様性の確保が重要</a:t>
            </a:r>
            <a:endParaRPr kumimoji="1"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科学的素養を修得しやすいこと</a:t>
            </a:r>
            <a:r>
              <a:rPr lang="en-US" altLang="ja-JP" sz="1600" dirty="0">
                <a:latin typeface="Hiragino Kaku Gothic Pro W3" panose="020B0300000000000000" pitchFamily="34" charset="-128"/>
                <a:ea typeface="Hiragino Kaku Gothic Pro W3" panose="020B0300000000000000" pitchFamily="34" charset="-128"/>
              </a:rPr>
              <a:t>→</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A. </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科学的素養の普及による学びの高度化</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科学的素養は、思考力や課題発見能力などと密接に関連</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多様な体験が可能であること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アイデアは研究体験を含むあらゆる体験から生まれる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研究機器使用体験</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様々な課外体験</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アウトドア活動、スポーツ、総合文化活動</a:t>
            </a:r>
            <a:r>
              <a:rPr lang="en-US" altLang="ja-JP" sz="1200" dirty="0">
                <a:latin typeface="Hiragino Kaku Gothic Pro W3" panose="020B0300000000000000" pitchFamily="34" charset="-128"/>
                <a:ea typeface="Hiragino Kaku Gothic Pro W3" panose="020B0300000000000000" pitchFamily="34" charset="-128"/>
              </a:rPr>
              <a:t>)</a:t>
            </a: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工作室が整備されていること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アイデア想起には ボトムアップ思考が必要</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現実的に実施可能なことの組み合わせからアイデアが生まれる</a:t>
            </a:r>
            <a:r>
              <a:rPr lang="en-US" altLang="ja-JP" sz="1200" dirty="0">
                <a:latin typeface="Hiragino Kaku Gothic Pro W3" panose="020B0300000000000000" pitchFamily="34" charset="-128"/>
                <a:ea typeface="Hiragino Kaku Gothic Pro W3" panose="020B0300000000000000" pitchFamily="34" charset="-128"/>
              </a:rPr>
              <a:t>)</a:t>
            </a:r>
          </a:p>
          <a:p>
            <a:pPr>
              <a:lnSpc>
                <a:spcPct val="100000"/>
              </a:lnSpc>
              <a:spcBef>
                <a:spcPts val="100"/>
              </a:spcBef>
            </a:pPr>
            <a:r>
              <a:rPr lang="ja-JP" altLang="en-US" sz="1600">
                <a:latin typeface="Hiragino Kaku Gothic Pro W3" panose="020B0300000000000000" pitchFamily="34" charset="-128"/>
                <a:ea typeface="Hiragino Kaku Gothic Pro W3" panose="020B0300000000000000" pitchFamily="34" charset="-128"/>
              </a:rPr>
              <a:t>論文詳読会が開催されていること</a:t>
            </a: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pPr>
            <a:endParaRPr lang="en-US" altLang="ja-JP" sz="1600" dirty="0">
              <a:latin typeface="Hiragino Kaku Gothic Pro W3" panose="020B0300000000000000" pitchFamily="34" charset="-128"/>
              <a:ea typeface="Hiragino Kaku Gothic Pro W3" panose="020B0300000000000000" pitchFamily="34" charset="-128"/>
            </a:endParaRPr>
          </a:p>
          <a:p>
            <a:pPr lvl="1">
              <a:lnSpc>
                <a:spcPts val="1320"/>
              </a:lnSpc>
            </a:pPr>
            <a:endParaRPr lang="en-US" altLang="ja-JP" sz="1600" dirty="0">
              <a:latin typeface="Hiragino Kaku Gothic Pro W3" panose="020B0300000000000000" pitchFamily="34" charset="-128"/>
              <a:ea typeface="Hiragino Kaku Gothic Pro W3" panose="020B0300000000000000" pitchFamily="34" charset="-128"/>
            </a:endParaRPr>
          </a:p>
          <a:p>
            <a:endParaRPr kumimoji="1" lang="ja-JP" altLang="en-US" sz="1400">
              <a:latin typeface="Hiragino Kaku Gothic Pro W3" panose="020B0300000000000000" pitchFamily="34" charset="-128"/>
              <a:ea typeface="Hiragino Kaku Gothic Pro W3" panose="020B0300000000000000" pitchFamily="34" charset="-128"/>
            </a:endParaRPr>
          </a:p>
        </p:txBody>
      </p:sp>
      <p:sp>
        <p:nvSpPr>
          <p:cNvPr id="4" name="タイトル 1">
            <a:extLst>
              <a:ext uri="{FF2B5EF4-FFF2-40B4-BE49-F238E27FC236}">
                <a16:creationId xmlns:a16="http://schemas.microsoft.com/office/drawing/2014/main" id="{132BE243-9FCC-413D-DFF0-D8D052AB0628}"/>
              </a:ext>
            </a:extLst>
          </p:cNvPr>
          <p:cNvSpPr txBox="1">
            <a:spLocks/>
          </p:cNvSpPr>
          <p:nvPr/>
        </p:nvSpPr>
        <p:spPr>
          <a:xfrm>
            <a:off x="0" y="4722316"/>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latin typeface="Hiragino Kaku Gothic Pro W3" panose="020B0300000000000000" pitchFamily="34" charset="-128"/>
                <a:ea typeface="Hiragino Kaku Gothic Pro W3" panose="020B0300000000000000" pitchFamily="34" charset="-128"/>
              </a:rPr>
              <a:t>KPI</a:t>
            </a:r>
            <a:r>
              <a:rPr lang="ja-JP" altLang="en-US" sz="2400">
                <a:latin typeface="Hiragino Kaku Gothic Pro W3" panose="020B0300000000000000" pitchFamily="34" charset="-128"/>
                <a:ea typeface="Hiragino Kaku Gothic Pro W3" panose="020B0300000000000000" pitchFamily="34" charset="-128"/>
              </a:rPr>
              <a:t>設定</a:t>
            </a:r>
          </a:p>
        </p:txBody>
      </p:sp>
      <p:sp>
        <p:nvSpPr>
          <p:cNvPr id="5" name="タイトル 1">
            <a:extLst>
              <a:ext uri="{FF2B5EF4-FFF2-40B4-BE49-F238E27FC236}">
                <a16:creationId xmlns:a16="http://schemas.microsoft.com/office/drawing/2014/main" id="{847588B6-5B39-3C87-9137-F9E7916CF784}"/>
              </a:ext>
            </a:extLst>
          </p:cNvPr>
          <p:cNvSpPr txBox="1">
            <a:spLocks/>
          </p:cNvSpPr>
          <p:nvPr/>
        </p:nvSpPr>
        <p:spPr>
          <a:xfrm>
            <a:off x="687849" y="5163711"/>
            <a:ext cx="3987669" cy="1441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・交流スペースの充実状況・使用状況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・交流イベントへの参加状況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・研究機器使用体験会の実施状況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・各種体験プログラムの実施・参加状況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・価値多様性の状況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・研究討論会への参加状況</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7" name="テキスト ボックス 6">
            <a:extLst>
              <a:ext uri="{FF2B5EF4-FFF2-40B4-BE49-F238E27FC236}">
                <a16:creationId xmlns:a16="http://schemas.microsoft.com/office/drawing/2014/main" id="{00738BD5-5663-D8EC-1FC9-0549526B2D2D}"/>
              </a:ext>
            </a:extLst>
          </p:cNvPr>
          <p:cNvSpPr txBox="1"/>
          <p:nvPr/>
        </p:nvSpPr>
        <p:spPr>
          <a:xfrm>
            <a:off x="0" y="482648"/>
            <a:ext cx="9143999" cy="830997"/>
          </a:xfrm>
          <a:prstGeom prst="rect">
            <a:avLst/>
          </a:prstGeom>
          <a:noFill/>
        </p:spPr>
        <p:txBody>
          <a:bodyPr wrap="square">
            <a:spAutoFit/>
          </a:bodyPr>
          <a:lstStyle/>
          <a:p>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良いアイデアを思いつけるかどうかは研究アウトプットに直結する。アイデアを得やすい環境を実現するには、以下が重要である。なお、アイデアを思いつくと、研究意欲が飛躍的に向上する。</a:t>
            </a:r>
          </a:p>
        </p:txBody>
      </p:sp>
      <p:sp>
        <p:nvSpPr>
          <p:cNvPr id="9" name="テキスト ボックス 8">
            <a:extLst>
              <a:ext uri="{FF2B5EF4-FFF2-40B4-BE49-F238E27FC236}">
                <a16:creationId xmlns:a16="http://schemas.microsoft.com/office/drawing/2014/main" id="{D2913348-E31D-A817-497F-D60CC0010094}"/>
              </a:ext>
            </a:extLst>
          </p:cNvPr>
          <p:cNvSpPr txBox="1"/>
          <p:nvPr/>
        </p:nvSpPr>
        <p:spPr>
          <a:xfrm>
            <a:off x="-36141" y="1270896"/>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
        <p:nvSpPr>
          <p:cNvPr id="6" name="タイトル 1">
            <a:extLst>
              <a:ext uri="{FF2B5EF4-FFF2-40B4-BE49-F238E27FC236}">
                <a16:creationId xmlns:a16="http://schemas.microsoft.com/office/drawing/2014/main" id="{242D1C75-3EBC-1DA6-722F-4BF66D4A85FE}"/>
              </a:ext>
            </a:extLst>
          </p:cNvPr>
          <p:cNvSpPr txBox="1">
            <a:spLocks/>
          </p:cNvSpPr>
          <p:nvPr/>
        </p:nvSpPr>
        <p:spPr>
          <a:xfrm>
            <a:off x="4675518" y="5059067"/>
            <a:ext cx="3668492" cy="1441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 W3" panose="020B0300000000000000" pitchFamily="34" charset="-128"/>
                <a:ea typeface="Hiragino Kaku Gothic Pro W3" panose="020B0300000000000000" pitchFamily="34" charset="-128"/>
              </a:rPr>
              <a:t>・工作室の整備状況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・プログラミング支援室の整備状況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・科学的素養の修得状況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・アイディアのひらめき状況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p:txBody>
      </p:sp>
    </p:spTree>
    <p:extLst>
      <p:ext uri="{BB962C8B-B14F-4D97-AF65-F5344CB8AC3E}">
        <p14:creationId xmlns:p14="http://schemas.microsoft.com/office/powerpoint/2010/main" val="128154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E2C083F-49C1-9826-3247-2CE9A1EFF037}"/>
              </a:ext>
            </a:extLst>
          </p:cNvPr>
          <p:cNvSpPr>
            <a:spLocks noGrp="1"/>
          </p:cNvSpPr>
          <p:nvPr>
            <p:ph idx="1"/>
          </p:nvPr>
        </p:nvSpPr>
        <p:spPr>
          <a:xfrm>
            <a:off x="0" y="485264"/>
            <a:ext cx="9140095" cy="2020611"/>
          </a:xfrm>
        </p:spPr>
        <p:txBody>
          <a:bodyPr/>
          <a:lstStyle/>
          <a:p>
            <a:pPr marL="0" indent="0">
              <a:buNone/>
            </a:pPr>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斬新に見える研究アイデアであっても、矛盾があること、新規性が十分でないこと、有用性が高くないことがよくあり、研究アイデアを追求しても良い成果に至らないことがよくある。このようなことから、様々な視点から研究アイデアをよく検討したり、少しだけアイデアを試してみて様子を見るなどして、必要に応じてアイデアを破棄する必要がある。また、既存の手法やコンセプトを新しい対象に応用するだけの研究</a:t>
            </a:r>
            <a:r>
              <a:rPr lang="en-US" altLang="ja-JP" sz="1600" dirty="0">
                <a:latin typeface="Hiragino Kaku Gothic Pro W3" panose="020B0300000000000000" pitchFamily="34" charset="-128"/>
                <a:ea typeface="Hiragino Kaku Gothic Pro W3" panose="020B0300000000000000" pitchFamily="34" charset="-128"/>
              </a:rPr>
              <a:t>(method or concept driven</a:t>
            </a:r>
            <a:r>
              <a:rPr lang="ja-JP" altLang="en-US" sz="1600">
                <a:latin typeface="Hiragino Kaku Gothic Pro W3" panose="020B0300000000000000" pitchFamily="34" charset="-128"/>
                <a:ea typeface="Hiragino Kaku Gothic Pro W3" panose="020B0300000000000000" pitchFamily="34" charset="-128"/>
              </a:rPr>
              <a:t>型研究</a:t>
            </a:r>
            <a:r>
              <a:rPr lang="en-US" altLang="ja-JP" sz="1600" dirty="0">
                <a:latin typeface="Hiragino Kaku Gothic Pro W3" panose="020B0300000000000000" pitchFamily="34" charset="-128"/>
                <a:ea typeface="Hiragino Kaku Gothic Pro W3" panose="020B0300000000000000" pitchFamily="34" charset="-128"/>
              </a:rPr>
              <a:t>=MC</a:t>
            </a:r>
            <a:r>
              <a:rPr lang="ja-JP" altLang="en-US" sz="1600">
                <a:latin typeface="Hiragino Kaku Gothic Pro W3" panose="020B0300000000000000" pitchFamily="34" charset="-128"/>
                <a:ea typeface="Hiragino Kaku Gothic Pro W3" panose="020B0300000000000000" pitchFamily="34" charset="-128"/>
              </a:rPr>
              <a:t>型研究と呼ぶ</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に関するアイデアは、論文にはなりやすいものの追求しても科学の進歩への貢献が低いことが多く、積極的に破棄されることが望ましい。アイデアの破棄が起こりやすくなるには、以下が重要である。</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5" name="コンテンツ プレースホルダー 2">
            <a:extLst>
              <a:ext uri="{FF2B5EF4-FFF2-40B4-BE49-F238E27FC236}">
                <a16:creationId xmlns:a16="http://schemas.microsoft.com/office/drawing/2014/main" id="{33581C7D-37F7-8ADC-B863-4CE5CC071857}"/>
              </a:ext>
            </a:extLst>
          </p:cNvPr>
          <p:cNvSpPr txBox="1">
            <a:spLocks/>
          </p:cNvSpPr>
          <p:nvPr/>
        </p:nvSpPr>
        <p:spPr>
          <a:xfrm>
            <a:off x="0" y="2576247"/>
            <a:ext cx="9144001" cy="17293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1. </a:t>
            </a:r>
            <a:r>
              <a:rPr lang="ja-JP" altLang="en-US" sz="1600">
                <a:latin typeface="Hiragino Kaku Gothic Pro W3" panose="020B0300000000000000" pitchFamily="34" charset="-128"/>
                <a:ea typeface="Hiragino Kaku Gothic Pro W3" panose="020B0300000000000000" pitchFamily="34" charset="-128"/>
              </a:rPr>
              <a:t>研究人材間の相互作用が多く利害が共有されていること</a:t>
            </a:r>
            <a:r>
              <a:rPr lang="en-US" altLang="ja-JP" sz="1600" dirty="0">
                <a:latin typeface="Hiragino Kaku Gothic Pro W3" panose="020B0300000000000000" pitchFamily="34" charset="-128"/>
                <a:ea typeface="Hiragino Kaku Gothic Pro W3" panose="020B0300000000000000" pitchFamily="34" charset="-128"/>
              </a:rPr>
              <a:t>→</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ユニットクラスター制の導入</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多数の研究人材が集うユニットクラスターでは、新規性についての感度が高まる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特に、経験を積んでいる中堅・シニア研究者との接点が重要</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アイデア</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極めて価値が高い</a:t>
            </a:r>
            <a:r>
              <a:rPr lang="en-US" altLang="ja-JP" sz="1200" dirty="0">
                <a:latin typeface="Hiragino Kaku Gothic Pro W3" panose="020B0300000000000000" pitchFamily="34" charset="-128"/>
                <a:ea typeface="Hiragino Kaku Gothic Pro W3" panose="020B0300000000000000" pitchFamily="34" charset="-128"/>
              </a:rPr>
              <a:t>)</a:t>
            </a:r>
            <a:r>
              <a:rPr lang="ja-JP" altLang="en-US" sz="1200">
                <a:latin typeface="Hiragino Kaku Gothic Pro W3" panose="020B0300000000000000" pitchFamily="34" charset="-128"/>
                <a:ea typeface="Hiragino Kaku Gothic Pro W3" panose="020B0300000000000000" pitchFamily="34" charset="-128"/>
              </a:rPr>
              <a:t>の共有には利害共有が必要</a:t>
            </a:r>
            <a:endParaRPr lang="en-US" altLang="ja-JP" sz="1200" dirty="0">
              <a:latin typeface="Hiragino Kaku Gothic Pro W3" panose="020B0300000000000000" pitchFamily="34" charset="-128"/>
              <a:ea typeface="Hiragino Kaku Gothic Pro W3" panose="020B0300000000000000" pitchFamily="34" charset="-128"/>
            </a:endParaRPr>
          </a:p>
          <a:p>
            <a:pPr>
              <a:lnSpc>
                <a:spcPct val="100000"/>
              </a:lnSpc>
              <a:spcBef>
                <a:spcPts val="0"/>
              </a:spcBef>
            </a:pPr>
            <a:r>
              <a:rPr lang="en-US" altLang="ja-JP" sz="1600" dirty="0">
                <a:latin typeface="Hiragino Kaku Gothic Pro W3" panose="020B0300000000000000" pitchFamily="34" charset="-128"/>
                <a:ea typeface="Hiragino Kaku Gothic Pro W3" panose="020B0300000000000000" pitchFamily="34" charset="-128"/>
              </a:rPr>
              <a:t>2. </a:t>
            </a:r>
            <a:r>
              <a:rPr lang="ja-JP" altLang="en-US" sz="1600">
                <a:latin typeface="Hiragino Kaku Gothic Pro W3" panose="020B0300000000000000" pitchFamily="34" charset="-128"/>
                <a:ea typeface="Hiragino Kaku Gothic Pro W3" panose="020B0300000000000000" pitchFamily="34" charset="-128"/>
              </a:rPr>
              <a:t>成果の質の評価がなされており、成果の質についての議論が成熟していること</a:t>
            </a:r>
            <a:r>
              <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→HQA</a:t>
            </a:r>
            <a:r>
              <a:rPr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法による研究成果の質評価の実施</a:t>
            </a:r>
            <a:endParaRPr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質の評価がなされていれば、価値の低い研究は忌避されやすくなる</a:t>
            </a:r>
            <a:endParaRPr lang="en-US" altLang="ja-JP" sz="1200" dirty="0">
              <a:latin typeface="Hiragino Kaku Gothic Pro W3" panose="020B0300000000000000" pitchFamily="34" charset="-128"/>
              <a:ea typeface="Hiragino Kaku Gothic Pro W3" panose="020B0300000000000000" pitchFamily="34" charset="-128"/>
            </a:endParaRPr>
          </a:p>
          <a:p>
            <a:pPr lvl="1">
              <a:lnSpc>
                <a:spcPts val="1320"/>
              </a:lnSpc>
              <a:spcBef>
                <a:spcPts val="100"/>
              </a:spcBef>
            </a:pPr>
            <a:r>
              <a:rPr lang="ja-JP" altLang="en-US" sz="1200">
                <a:latin typeface="Hiragino Kaku Gothic Pro W3" panose="020B0300000000000000" pitchFamily="34" charset="-128"/>
                <a:ea typeface="Hiragino Kaku Gothic Pro W3" panose="020B0300000000000000" pitchFamily="34" charset="-128"/>
              </a:rPr>
              <a:t>質の評価を実施すれば、</a:t>
            </a:r>
            <a:r>
              <a:rPr lang="en-US" altLang="ja-JP" sz="1200" dirty="0">
                <a:latin typeface="Hiragino Kaku Gothic Pro W3" panose="020B0300000000000000" pitchFamily="34" charset="-128"/>
                <a:ea typeface="Hiragino Kaku Gothic Pro W3" panose="020B0300000000000000" pitchFamily="34" charset="-128"/>
              </a:rPr>
              <a:t>MC</a:t>
            </a:r>
            <a:r>
              <a:rPr lang="ja-JP" altLang="en-US" sz="1200">
                <a:latin typeface="Hiragino Kaku Gothic Pro W3" panose="020B0300000000000000" pitchFamily="34" charset="-128"/>
                <a:ea typeface="Hiragino Kaku Gothic Pro W3" panose="020B0300000000000000" pitchFamily="34" charset="-128"/>
              </a:rPr>
              <a:t>型研究という研究区分についての理解がなされるようになる</a:t>
            </a:r>
            <a:endParaRPr lang="en-US" altLang="ja-JP" dirty="0"/>
          </a:p>
          <a:p>
            <a:endParaRPr lang="ja-JP" altLang="en-US"/>
          </a:p>
        </p:txBody>
      </p:sp>
      <p:sp>
        <p:nvSpPr>
          <p:cNvPr id="6" name="タイトル 1">
            <a:extLst>
              <a:ext uri="{FF2B5EF4-FFF2-40B4-BE49-F238E27FC236}">
                <a16:creationId xmlns:a16="http://schemas.microsoft.com/office/drawing/2014/main" id="{53F7F2EB-7764-98AD-4645-8179EF602C74}"/>
              </a:ext>
            </a:extLst>
          </p:cNvPr>
          <p:cNvSpPr txBox="1">
            <a:spLocks/>
          </p:cNvSpPr>
          <p:nvPr/>
        </p:nvSpPr>
        <p:spPr>
          <a:xfrm>
            <a:off x="-7812" y="0"/>
            <a:ext cx="9151811" cy="441395"/>
          </a:xfrm>
          <a:prstGeom prst="rect">
            <a:avLst/>
          </a:prstGeom>
          <a:solidFill>
            <a:srgbClr val="008000"/>
          </a:solidFill>
          <a:ln>
            <a:noFill/>
          </a:ln>
        </p:spPr>
        <p:txBody>
          <a:bodyPr vert="horz" lIns="91440" tIns="45720" rIns="91440" bIns="45720" rtlCol="0" anchor="ctr">
            <a:noAutofit/>
          </a:bodyPr>
          <a:lstStyle>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4. </a:t>
            </a:r>
            <a:r>
              <a:rPr lang="ja-JP" altLang="en-US"/>
              <a:t>アイデアの破棄が起こりやすい環境</a:t>
            </a:r>
          </a:p>
        </p:txBody>
      </p:sp>
      <p:sp>
        <p:nvSpPr>
          <p:cNvPr id="10" name="タイトル 1">
            <a:extLst>
              <a:ext uri="{FF2B5EF4-FFF2-40B4-BE49-F238E27FC236}">
                <a16:creationId xmlns:a16="http://schemas.microsoft.com/office/drawing/2014/main" id="{CC34FC92-AE8C-23A8-7911-079AE8004119}"/>
              </a:ext>
            </a:extLst>
          </p:cNvPr>
          <p:cNvSpPr txBox="1">
            <a:spLocks/>
          </p:cNvSpPr>
          <p:nvPr/>
        </p:nvSpPr>
        <p:spPr>
          <a:xfrm>
            <a:off x="-82572" y="4789126"/>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D0751D6F-FD63-3B0B-0025-007F7CE53FA5}"/>
              </a:ext>
            </a:extLst>
          </p:cNvPr>
          <p:cNvSpPr txBox="1">
            <a:spLocks/>
          </p:cNvSpPr>
          <p:nvPr/>
        </p:nvSpPr>
        <p:spPr>
          <a:xfrm>
            <a:off x="-7811" y="5118340"/>
            <a:ext cx="4821351" cy="13882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N W3" panose="020B0300000000000000" pitchFamily="34" charset="-128"/>
                <a:ea typeface="Hiragino Kaku Gothic ProN W3" panose="020B0300000000000000" pitchFamily="34" charset="-128"/>
              </a:rPr>
              <a:t>・研究アイディアの相談相手の有無</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・成果の質が評価されていると感じている割合</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en" altLang="ja-JP" sz="1600">
                <a:latin typeface="Hiragino Kaku Gothic ProN W3" panose="020B0300000000000000" pitchFamily="34" charset="-128"/>
                <a:ea typeface="Hiragino Kaku Gothic ProN W3" panose="020B0300000000000000" pitchFamily="34" charset="-128"/>
              </a:rPr>
              <a:t>MC</a:t>
            </a:r>
            <a:r>
              <a:rPr lang="ja-JP" altLang="en-US" sz="1600">
                <a:latin typeface="Hiragino Kaku Gothic ProN W3" panose="020B0300000000000000" pitchFamily="34" charset="-128"/>
                <a:ea typeface="Hiragino Kaku Gothic ProN W3" panose="020B0300000000000000" pitchFamily="34" charset="-128"/>
              </a:rPr>
              <a:t>型研究に対する、構成員の理解の程度</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・アチーブメントモデル保持人材の割合</a:t>
            </a:r>
            <a:endParaRPr lang="en-US" altLang="ja-JP" sz="1600">
              <a:latin typeface="Hiragino Kaku Gothic ProN W3" panose="020B0300000000000000" pitchFamily="34" charset="-128"/>
              <a:ea typeface="Hiragino Kaku Gothic ProN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・環境実現の程度</a:t>
            </a:r>
            <a:endParaRPr lang="en-US" altLang="ja-JP" sz="1600">
              <a:latin typeface="Hiragino Kaku Gothic ProN W3" panose="020B0300000000000000" pitchFamily="34" charset="-128"/>
              <a:ea typeface="Hiragino Kaku Gothic ProN W3" panose="020B0300000000000000" pitchFamily="34" charset="-128"/>
            </a:endParaRPr>
          </a:p>
        </p:txBody>
      </p:sp>
      <p:sp>
        <p:nvSpPr>
          <p:cNvPr id="4" name="テキスト ボックス 3">
            <a:extLst>
              <a:ext uri="{FF2B5EF4-FFF2-40B4-BE49-F238E27FC236}">
                <a16:creationId xmlns:a16="http://schemas.microsoft.com/office/drawing/2014/main" id="{F5BEC8BE-40B6-0763-33C7-34EE967915E4}"/>
              </a:ext>
            </a:extLst>
          </p:cNvPr>
          <p:cNvSpPr txBox="1"/>
          <p:nvPr/>
        </p:nvSpPr>
        <p:spPr>
          <a:xfrm>
            <a:off x="-36141" y="2284942"/>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321431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8C82CFD4-CD5D-5099-53FB-6925356BF8FF}"/>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581B807-D1A4-DDC3-D837-0EFBB4F3F253}"/>
              </a:ext>
            </a:extLst>
          </p:cNvPr>
          <p:cNvSpPr>
            <a:spLocks noGrp="1"/>
          </p:cNvSpPr>
          <p:nvPr>
            <p:ph idx="1"/>
          </p:nvPr>
        </p:nvSpPr>
        <p:spPr>
          <a:xfrm>
            <a:off x="0" y="485263"/>
            <a:ext cx="9140095" cy="1142362"/>
          </a:xfrm>
        </p:spPr>
        <p:txBody>
          <a:bodyPr>
            <a:normAutofit/>
          </a:bodyPr>
          <a:lstStyle/>
          <a:p>
            <a:pPr marL="0" indent="0">
              <a:buNone/>
            </a:pPr>
            <a:r>
              <a:rPr kumimoji="1" lang="en-US" altLang="ja-JP" sz="1600" dirty="0"/>
              <a:t>【</a:t>
            </a:r>
            <a:r>
              <a:rPr kumimoji="1" lang="ja-JP" altLang="en-US" sz="1600"/>
              <a:t>議論</a:t>
            </a:r>
            <a:r>
              <a:rPr kumimoji="1" lang="en-US" altLang="ja-JP" sz="1600" dirty="0"/>
              <a:t>】</a:t>
            </a:r>
            <a:r>
              <a:rPr lang="ja-JP" altLang="en-US" sz="1600">
                <a:latin typeface="Hiragino Kaku Gothic Pro W3" panose="020B0300000000000000" pitchFamily="34" charset="-128"/>
                <a:ea typeface="Hiragino Kaku Gothic Pro W3" panose="020B0300000000000000" pitchFamily="34" charset="-128"/>
              </a:rPr>
              <a:t>新しい研究アイデアが得られた場合、本格的な研究実施の前にうまくいくかどうか「ちょっと試してみる」段階を経ることが普通である。アイデア着想後、速やかにこの段階に移ることができる環境づくりが重要である。そのためには、以下が重要である。</a:t>
            </a:r>
            <a:endParaRPr lang="en-US" altLang="ja-JP" sz="1600" dirty="0">
              <a:latin typeface="Hiragino Kaku Gothic Pro W3" panose="020B0300000000000000" pitchFamily="34" charset="-128"/>
              <a:ea typeface="Hiragino Kaku Gothic Pro W3" panose="020B0300000000000000" pitchFamily="34" charset="-128"/>
            </a:endParaRPr>
          </a:p>
        </p:txBody>
      </p:sp>
      <p:sp>
        <p:nvSpPr>
          <p:cNvPr id="5" name="コンテンツ プレースホルダー 2">
            <a:extLst>
              <a:ext uri="{FF2B5EF4-FFF2-40B4-BE49-F238E27FC236}">
                <a16:creationId xmlns:a16="http://schemas.microsoft.com/office/drawing/2014/main" id="{0B9760CA-08DE-B651-1D62-07DE8335203B}"/>
              </a:ext>
            </a:extLst>
          </p:cNvPr>
          <p:cNvSpPr txBox="1">
            <a:spLocks/>
          </p:cNvSpPr>
          <p:nvPr/>
        </p:nvSpPr>
        <p:spPr>
          <a:xfrm>
            <a:off x="-7811" y="1627625"/>
            <a:ext cx="9144001" cy="1589985"/>
          </a:xfrm>
          <a:prstGeom prst="rect">
            <a:avLst/>
          </a:prstGeom>
        </p:spPr>
        <p:txBody>
          <a:bodyPr vert="horz" lIns="91440" tIns="45720" rIns="91440" bIns="45720" rtlCol="0">
            <a:noAutofit/>
          </a:bodyPr>
          <a:lstStyle>
            <a:defPPr>
              <a:defRPr lang="en-US"/>
            </a:defPPr>
            <a:lvl1pPr indent="0" defTabSz="914400">
              <a:lnSpc>
                <a:spcPct val="90000"/>
              </a:lnSpc>
              <a:spcBef>
                <a:spcPts val="1000"/>
              </a:spcBef>
              <a:buFont typeface="Arial" panose="020B0604020202020204" pitchFamily="34" charset="0"/>
              <a:buNone/>
              <a:defRPr kumimoji="1" sz="1600">
                <a:latin typeface="Hiragino Kaku Gothic Pro W3" panose="020B0300000000000000" pitchFamily="34" charset="-128"/>
                <a:ea typeface="Hiragino Kaku Gothic Pro W3" panose="020B0300000000000000" pitchFamily="34" charset="-128"/>
              </a:defRPr>
            </a:lvl1pPr>
            <a:lvl2pPr marL="685800" lvl="1" indent="-228600" defTabSz="914400">
              <a:lnSpc>
                <a:spcPct val="90000"/>
              </a:lnSpc>
              <a:spcBef>
                <a:spcPts val="500"/>
              </a:spcBef>
              <a:buFont typeface="Arial" panose="020B0604020202020204" pitchFamily="34" charset="0"/>
              <a:buChar char="•"/>
              <a:defRPr kumimoji="1" sz="1600">
                <a:latin typeface="Hiragino Kaku Gothic Pro W3" panose="020B0300000000000000" pitchFamily="34" charset="-128"/>
                <a:ea typeface="Hiragino Kaku Gothic Pro W3" panose="020B0300000000000000" pitchFamily="34" charset="-128"/>
              </a:defRPr>
            </a:lvl2pPr>
            <a:lvl3pPr marL="1143000" indent="-228600" defTabSz="914400">
              <a:lnSpc>
                <a:spcPct val="90000"/>
              </a:lnSpc>
              <a:spcBef>
                <a:spcPts val="500"/>
              </a:spcBef>
              <a:buFont typeface="Arial" panose="020B0604020202020204" pitchFamily="34" charset="0"/>
              <a:buChar char="•"/>
              <a:defRPr kumimoji="1" sz="2000"/>
            </a:lvl3pPr>
            <a:lvl4pPr marL="1600200" indent="-228600" defTabSz="914400">
              <a:lnSpc>
                <a:spcPct val="90000"/>
              </a:lnSpc>
              <a:spcBef>
                <a:spcPts val="500"/>
              </a:spcBef>
              <a:buFont typeface="Arial" panose="020B0604020202020204" pitchFamily="34" charset="0"/>
              <a:buChar char="•"/>
              <a:defRPr kumimoji="1"/>
            </a:lvl4pPr>
            <a:lvl5pPr marL="2057400" indent="-228600" defTabSz="914400">
              <a:lnSpc>
                <a:spcPct val="90000"/>
              </a:lnSpc>
              <a:spcBef>
                <a:spcPts val="500"/>
              </a:spcBef>
              <a:buFont typeface="Arial" panose="020B0604020202020204" pitchFamily="34" charset="0"/>
              <a:buChar char="•"/>
              <a:defRPr kumimoji="1"/>
            </a:lvl5pPr>
            <a:lvl6pPr marL="2514600" indent="-228600" defTabSz="914400">
              <a:lnSpc>
                <a:spcPct val="90000"/>
              </a:lnSpc>
              <a:spcBef>
                <a:spcPts val="500"/>
              </a:spcBef>
              <a:buFont typeface="Arial" panose="020B0604020202020204" pitchFamily="34" charset="0"/>
              <a:buChar char="•"/>
              <a:defRPr kumimoji="1"/>
            </a:lvl6pPr>
            <a:lvl7pPr marL="2971800" indent="-228600" defTabSz="914400">
              <a:lnSpc>
                <a:spcPct val="90000"/>
              </a:lnSpc>
              <a:spcBef>
                <a:spcPts val="500"/>
              </a:spcBef>
              <a:buFont typeface="Arial" panose="020B0604020202020204" pitchFamily="34" charset="0"/>
              <a:buChar char="•"/>
              <a:defRPr kumimoji="1"/>
            </a:lvl7pPr>
            <a:lvl8pPr marL="3429000" indent="-228600" defTabSz="914400">
              <a:lnSpc>
                <a:spcPct val="90000"/>
              </a:lnSpc>
              <a:spcBef>
                <a:spcPts val="500"/>
              </a:spcBef>
              <a:buFont typeface="Arial" panose="020B0604020202020204" pitchFamily="34" charset="0"/>
              <a:buChar char="•"/>
              <a:defRPr kumimoji="1"/>
            </a:lvl8pPr>
            <a:lvl9pPr marL="3886200" indent="-228600" defTabSz="914400">
              <a:lnSpc>
                <a:spcPct val="90000"/>
              </a:lnSpc>
              <a:spcBef>
                <a:spcPts val="500"/>
              </a:spcBef>
              <a:buFont typeface="Arial" panose="020B0604020202020204" pitchFamily="34" charset="0"/>
              <a:buChar char="•"/>
              <a:defRPr kumimoji="1"/>
            </a:lvl9pPr>
          </a:lstStyle>
          <a:p>
            <a:pPr marL="228600" indent="-228600">
              <a:lnSpc>
                <a:spcPct val="100000"/>
              </a:lnSpc>
              <a:spcBef>
                <a:spcPts val="0"/>
              </a:spcBef>
              <a:buFont typeface="Arial" panose="020B0604020202020204" pitchFamily="34" charset="0"/>
              <a:buChar char="•"/>
            </a:pPr>
            <a:r>
              <a:rPr lang="en-US" altLang="ja-JP" dirty="0"/>
              <a:t>1. </a:t>
            </a:r>
            <a:r>
              <a:rPr kumimoji="1" lang="ja-JP" altLang="en-US" sz="1600">
                <a:latin typeface="Hiragino Kaku Gothic Pro W3" panose="020B0300000000000000" pitchFamily="34" charset="-128"/>
                <a:ea typeface="Hiragino Kaku Gothic Pro W3" panose="020B0300000000000000" pitchFamily="34" charset="-128"/>
              </a:rPr>
              <a:t>研究機器ファシリティ・オペレーターが充実しており、適切なインセンティブ設計、利害共有設計がなされていること</a:t>
            </a:r>
            <a:r>
              <a:rPr kumimoji="1" lang="en-US" altLang="ja-JP" sz="1600" dirty="0">
                <a:latin typeface="Hiragino Kaku Gothic Pro W3" panose="020B0300000000000000" pitchFamily="34" charset="-128"/>
                <a:ea typeface="Hiragino Kaku Gothic Pro W3" panose="020B0300000000000000" pitchFamily="34" charset="-128"/>
              </a:rPr>
              <a:t>→</a:t>
            </a:r>
            <a:r>
              <a:rPr kumimoji="1" lang="en-US" altLang="ja-JP" sz="1600" dirty="0">
                <a:solidFill>
                  <a:schemeClr val="bg1"/>
                </a:solidFill>
                <a:highlight>
                  <a:srgbClr val="800080"/>
                </a:highlight>
                <a:latin typeface="Hiragino Kaku Gothic Pro W3" panose="020B0300000000000000" pitchFamily="34" charset="-128"/>
                <a:ea typeface="Hiragino Kaku Gothic Pro W3" panose="020B0300000000000000" pitchFamily="34" charset="-128"/>
              </a:rPr>
              <a:t>F. </a:t>
            </a:r>
            <a:r>
              <a:rPr kumimoji="1" lang="ja-JP" altLang="en-US" sz="1600">
                <a:solidFill>
                  <a:schemeClr val="bg1"/>
                </a:solidFill>
                <a:highlight>
                  <a:srgbClr val="800080"/>
                </a:highlight>
                <a:latin typeface="Hiragino Kaku Gothic Pro W3" panose="020B0300000000000000" pitchFamily="34" charset="-128"/>
                <a:ea typeface="Hiragino Kaku Gothic Pro W3" panose="020B0300000000000000" pitchFamily="34" charset="-128"/>
              </a:rPr>
              <a:t>研究人材の保有技術・経験の可視化</a:t>
            </a:r>
            <a:endParaRPr kumimoji="1" lang="en-US" altLang="ja-JP" sz="1600">
              <a:solidFill>
                <a:schemeClr val="bg1"/>
              </a:solidFill>
              <a:highlight>
                <a:srgbClr val="800080"/>
              </a:highlight>
              <a:latin typeface="Hiragino Kaku Gothic Pro W3" panose="020B0300000000000000" pitchFamily="34" charset="-128"/>
              <a:ea typeface="Hiragino Kaku Gothic Pro W3" panose="020B0300000000000000" pitchFamily="34" charset="-128"/>
            </a:endParaRPr>
          </a:p>
          <a:p>
            <a:pPr marL="228600" indent="-228600">
              <a:lnSpc>
                <a:spcPct val="100000"/>
              </a:lnSpc>
              <a:spcBef>
                <a:spcPts val="0"/>
              </a:spcBef>
              <a:buFont typeface="Arial" panose="020B0604020202020204" pitchFamily="34" charset="0"/>
              <a:buChar char="•"/>
            </a:pPr>
            <a:r>
              <a:rPr lang="en-US" altLang="ja-JP" dirty="0"/>
              <a:t>2. </a:t>
            </a:r>
            <a:r>
              <a:rPr lang="ja-JP" altLang="en-US"/>
              <a:t>アイデアを試す予算が、すみやかに得られる制度があること</a:t>
            </a:r>
            <a:endParaRPr lang="en-US" altLang="ja-JP" dirty="0"/>
          </a:p>
          <a:p>
            <a:pPr marL="228600" indent="-228600">
              <a:lnSpc>
                <a:spcPct val="100000"/>
              </a:lnSpc>
              <a:spcBef>
                <a:spcPts val="0"/>
              </a:spcBef>
              <a:buFont typeface="Arial" panose="020B0604020202020204" pitchFamily="34" charset="0"/>
              <a:buChar char="•"/>
            </a:pPr>
            <a:r>
              <a:rPr lang="en-US" altLang="ja-JP" dirty="0"/>
              <a:t>3. </a:t>
            </a:r>
            <a:r>
              <a:rPr lang="ja-JP" altLang="en-US"/>
              <a:t>大学内の誰がどのような技術を持っているか公開する仕組みがあること</a:t>
            </a:r>
            <a:r>
              <a:rPr lang="en-US" altLang="ja-JP" dirty="0"/>
              <a:t>→</a:t>
            </a:r>
            <a:r>
              <a:rPr lang="en-US" altLang="ja-JP" dirty="0">
                <a:solidFill>
                  <a:schemeClr val="bg1"/>
                </a:solidFill>
                <a:highlight>
                  <a:srgbClr val="800080"/>
                </a:highlight>
              </a:rPr>
              <a:t>F. </a:t>
            </a:r>
            <a:r>
              <a:rPr lang="ja-JP" altLang="en-US">
                <a:solidFill>
                  <a:schemeClr val="bg1"/>
                </a:solidFill>
                <a:highlight>
                  <a:srgbClr val="800080"/>
                </a:highlight>
              </a:rPr>
              <a:t>研究人材の保有技術・経験の可視化</a:t>
            </a:r>
            <a:endParaRPr lang="en-US" altLang="ja-JP" dirty="0">
              <a:solidFill>
                <a:schemeClr val="bg1"/>
              </a:solidFill>
              <a:highlight>
                <a:srgbClr val="800080"/>
              </a:highlight>
            </a:endParaRPr>
          </a:p>
          <a:p>
            <a:pPr lvl="1">
              <a:lnSpc>
                <a:spcPts val="1320"/>
              </a:lnSpc>
              <a:spcBef>
                <a:spcPts val="100"/>
              </a:spcBef>
            </a:pPr>
            <a:r>
              <a:rPr lang="ja-JP" altLang="en-US" sz="1200"/>
              <a:t>どのような研究をしているかではなく、どのような技術・経験を持っているかを公開する仕組みが望ましい</a:t>
            </a:r>
          </a:p>
        </p:txBody>
      </p:sp>
      <p:sp>
        <p:nvSpPr>
          <p:cNvPr id="6" name="タイトル 1">
            <a:extLst>
              <a:ext uri="{FF2B5EF4-FFF2-40B4-BE49-F238E27FC236}">
                <a16:creationId xmlns:a16="http://schemas.microsoft.com/office/drawing/2014/main" id="{0CB14FFE-F78C-5E2B-207F-EE769E905B53}"/>
              </a:ext>
            </a:extLst>
          </p:cNvPr>
          <p:cNvSpPr txBox="1">
            <a:spLocks/>
          </p:cNvSpPr>
          <p:nvPr/>
        </p:nvSpPr>
        <p:spPr>
          <a:xfrm>
            <a:off x="-7812" y="-4313"/>
            <a:ext cx="9140095" cy="441395"/>
          </a:xfrm>
          <a:prstGeom prst="rect">
            <a:avLst/>
          </a:prstGeom>
          <a:solidFill>
            <a:srgbClr val="008000"/>
          </a:solidFill>
          <a:ln>
            <a:noFill/>
          </a:ln>
        </p:spPr>
        <p:txBody>
          <a:bodyPr vert="horz" lIns="91440" tIns="45720" rIns="91440" bIns="45720" rtlCol="0" anchor="ctr">
            <a:noAutofit/>
          </a:bodyPr>
          <a:lstStyle>
            <a:defPPr>
              <a:defRPr lang="en-US"/>
            </a:defPPr>
            <a:lvl1pPr algn="ctr" defTabSz="914400">
              <a:lnSpc>
                <a:spcPct val="90000"/>
              </a:lnSpc>
              <a:spcBef>
                <a:spcPct val="0"/>
              </a:spcBef>
              <a:buNone/>
              <a:defRPr kumimoji="1" sz="2400" b="1">
                <a:solidFill>
                  <a:schemeClr val="bg1"/>
                </a:solidFill>
                <a:latin typeface="Hiragino Kaku Gothic Pro W3" panose="020B0300000000000000" pitchFamily="34" charset="-128"/>
                <a:ea typeface="Hiragino Kaku Gothic Pro W3" panose="020B0300000000000000" pitchFamily="34" charset="-128"/>
                <a:cs typeface="+mj-cs"/>
              </a:defRPr>
            </a:lvl1pPr>
          </a:lstStyle>
          <a:p>
            <a:r>
              <a:rPr lang="en-US" altLang="ja-JP" dirty="0"/>
              <a:t>5. </a:t>
            </a:r>
            <a:r>
              <a:rPr lang="ja-JP" altLang="en-US"/>
              <a:t>アイデアを試しやすい環境</a:t>
            </a:r>
          </a:p>
        </p:txBody>
      </p:sp>
      <p:sp>
        <p:nvSpPr>
          <p:cNvPr id="10" name="タイトル 1">
            <a:extLst>
              <a:ext uri="{FF2B5EF4-FFF2-40B4-BE49-F238E27FC236}">
                <a16:creationId xmlns:a16="http://schemas.microsoft.com/office/drawing/2014/main" id="{C8490A3B-BCA1-2B33-A420-CD2B496EDDB2}"/>
              </a:ext>
            </a:extLst>
          </p:cNvPr>
          <p:cNvSpPr txBox="1">
            <a:spLocks/>
          </p:cNvSpPr>
          <p:nvPr/>
        </p:nvSpPr>
        <p:spPr>
          <a:xfrm>
            <a:off x="-7812" y="3821647"/>
            <a:ext cx="1289247" cy="44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dirty="0"/>
              <a:t>KPI</a:t>
            </a:r>
            <a:r>
              <a:rPr lang="ja-JP" altLang="en-US" sz="2400"/>
              <a:t>設定</a:t>
            </a:r>
          </a:p>
        </p:txBody>
      </p:sp>
      <p:sp>
        <p:nvSpPr>
          <p:cNvPr id="11" name="タイトル 1">
            <a:extLst>
              <a:ext uri="{FF2B5EF4-FFF2-40B4-BE49-F238E27FC236}">
                <a16:creationId xmlns:a16="http://schemas.microsoft.com/office/drawing/2014/main" id="{73E6A560-57FA-5EAD-F61F-30BE9AA5517C}"/>
              </a:ext>
            </a:extLst>
          </p:cNvPr>
          <p:cNvSpPr txBox="1">
            <a:spLocks/>
          </p:cNvSpPr>
          <p:nvPr/>
        </p:nvSpPr>
        <p:spPr>
          <a:xfrm>
            <a:off x="-7812" y="4183110"/>
            <a:ext cx="4861607" cy="227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研究機器ファシリティの機器充実度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研究機器ファシリティの利便性</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研究機器ファシリティの見える化</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研究機器ファシリティの利用障壁の低さ</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技術・経験の公開インターフェースの整備状況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研究アイデア実装のサポート体制</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環境実現の程度</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工作室などの整備状況・実施可能性状況</a:t>
            </a:r>
            <a:endParaRPr lang="en-US" altLang="ja-JP" sz="1600">
              <a:latin typeface="Hiragino Kaku Gothic Pro W3" panose="020B0300000000000000" pitchFamily="34" charset="-128"/>
              <a:ea typeface="Hiragino Kaku Gothic Pro W3" panose="020B0300000000000000" pitchFamily="34" charset="-128"/>
            </a:endParaRPr>
          </a:p>
          <a:p>
            <a:r>
              <a:rPr lang="ja-JP" altLang="en-US" sz="1600">
                <a:latin typeface="Hiragino Kaku Gothic ProN W3" panose="020B0300000000000000" pitchFamily="34" charset="-128"/>
                <a:ea typeface="Hiragino Kaku Gothic ProN W3" panose="020B0300000000000000" pitchFamily="34" charset="-128"/>
              </a:rPr>
              <a:t>・</a:t>
            </a:r>
            <a:r>
              <a:rPr lang="ja-JP" altLang="en-US" sz="1600">
                <a:latin typeface="Hiragino Kaku Gothic Pro W3" panose="020B0300000000000000" pitchFamily="34" charset="-128"/>
                <a:ea typeface="Hiragino Kaku Gothic Pro W3" panose="020B0300000000000000" pitchFamily="34" charset="-128"/>
              </a:rPr>
              <a:t>技術職員のインセンティブ設計</a:t>
            </a:r>
            <a:endParaRPr lang="en-US" altLang="ja-JP" sz="1600">
              <a:latin typeface="Hiragino Kaku Gothic Pro W3" panose="020B0300000000000000" pitchFamily="34" charset="-128"/>
              <a:ea typeface="Hiragino Kaku Gothic Pro W3" panose="020B0300000000000000" pitchFamily="34" charset="-128"/>
            </a:endParaRPr>
          </a:p>
        </p:txBody>
      </p:sp>
      <p:sp>
        <p:nvSpPr>
          <p:cNvPr id="2" name="テキスト ボックス 1">
            <a:extLst>
              <a:ext uri="{FF2B5EF4-FFF2-40B4-BE49-F238E27FC236}">
                <a16:creationId xmlns:a16="http://schemas.microsoft.com/office/drawing/2014/main" id="{5FA1E3B3-52AD-6CF7-D4FD-015213F819C3}"/>
              </a:ext>
            </a:extLst>
          </p:cNvPr>
          <p:cNvSpPr txBox="1"/>
          <p:nvPr/>
        </p:nvSpPr>
        <p:spPr>
          <a:xfrm>
            <a:off x="-36141" y="1349427"/>
            <a:ext cx="1577726" cy="369332"/>
          </a:xfrm>
          <a:prstGeom prst="rect">
            <a:avLst/>
          </a:prstGeom>
          <a:noFill/>
        </p:spPr>
        <p:txBody>
          <a:bodyPr wrap="square">
            <a:spAutoFit/>
          </a:bodyPr>
          <a:lstStyle/>
          <a:p>
            <a:r>
              <a:rPr kumimoji="1" lang="en-US" altLang="ja-JP" sz="1800" dirty="0"/>
              <a:t>【</a:t>
            </a:r>
            <a:r>
              <a:rPr kumimoji="1" lang="ja-JP" altLang="en-US" sz="1800"/>
              <a:t>重要項目</a:t>
            </a:r>
            <a:r>
              <a:rPr kumimoji="1" lang="en-US" altLang="ja-JP" sz="1800" dirty="0"/>
              <a:t>】</a:t>
            </a:r>
            <a:endParaRPr lang="ja-JP" altLang="en-US"/>
          </a:p>
        </p:txBody>
      </p:sp>
    </p:spTree>
    <p:extLst>
      <p:ext uri="{BB962C8B-B14F-4D97-AF65-F5344CB8AC3E}">
        <p14:creationId xmlns:p14="http://schemas.microsoft.com/office/powerpoint/2010/main" val="299810197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45697</TotalTime>
  <Words>8268</Words>
  <Application>Microsoft Macintosh PowerPoint</Application>
  <PresentationFormat>画面に合わせる (4:3)</PresentationFormat>
  <Paragraphs>570</Paragraphs>
  <Slides>21</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Hiragino Kaku Gothic Pro W3</vt:lpstr>
      <vt:lpstr>Hiragino Kaku Gothic ProN W3</vt:lpstr>
      <vt:lpstr>ＭＳ Ｐゴシック</vt:lpstr>
      <vt:lpstr>游ゴシック</vt:lpstr>
      <vt:lpstr>Apple Color Emoji</vt:lpstr>
      <vt:lpstr>Aptos</vt:lpstr>
      <vt:lpstr>Aptos Display</vt:lpstr>
      <vt:lpstr>Arial</vt:lpstr>
      <vt:lpstr>Courier New</vt:lpstr>
      <vt:lpstr>Office テーマ</vt:lpstr>
      <vt:lpstr>大学の教育力・研究力の高め方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 アイデアを得やすい環境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 科学的素養の普及による学びの高度化</vt:lpstr>
      <vt:lpstr>B. 価値多様性向上プログラムの実施</vt:lpstr>
      <vt:lpstr>PowerPoint プレゼンテーション</vt:lpstr>
      <vt:lpstr>数の評価から質の評価への転換</vt:lpstr>
      <vt:lpstr>PowerPoint プレゼンテーション</vt:lpstr>
      <vt:lpstr>PowerPoint プレゼンテーション</vt:lpstr>
      <vt:lpstr>PowerPoint プレゼンテーション</vt:lpstr>
      <vt:lpstr>PowerPoint プレゼンテーション</vt:lpstr>
      <vt:lpstr>研究力向上のためのユニットクラスター制のデザイン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大学の研究力の高め方の提案</dc:title>
  <dc:creator>大坪　嘉行</dc:creator>
  <cp:lastModifiedBy>大坪　嘉行</cp:lastModifiedBy>
  <cp:revision>437</cp:revision>
  <cp:lastPrinted>2024-12-20T07:33:13Z</cp:lastPrinted>
  <dcterms:created xsi:type="dcterms:W3CDTF">2024-03-15T22:05:30Z</dcterms:created>
  <dcterms:modified xsi:type="dcterms:W3CDTF">2025-06-28T06:32:56Z</dcterms:modified>
</cp:coreProperties>
</file>